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90"/>
  </p:notesMasterIdLst>
  <p:handoutMasterIdLst>
    <p:handoutMasterId r:id="rId91"/>
  </p:handoutMasterIdLst>
  <p:sldIdLst>
    <p:sldId id="256" r:id="rId2"/>
    <p:sldId id="265" r:id="rId3"/>
    <p:sldId id="494" r:id="rId4"/>
    <p:sldId id="257" r:id="rId5"/>
    <p:sldId id="432" r:id="rId6"/>
    <p:sldId id="373" r:id="rId7"/>
    <p:sldId id="452" r:id="rId8"/>
    <p:sldId id="455" r:id="rId9"/>
    <p:sldId id="457" r:id="rId10"/>
    <p:sldId id="458" r:id="rId11"/>
    <p:sldId id="456" r:id="rId12"/>
    <p:sldId id="454" r:id="rId13"/>
    <p:sldId id="274" r:id="rId14"/>
    <p:sldId id="267" r:id="rId15"/>
    <p:sldId id="327" r:id="rId16"/>
    <p:sldId id="306" r:id="rId17"/>
    <p:sldId id="406" r:id="rId18"/>
    <p:sldId id="407" r:id="rId19"/>
    <p:sldId id="259" r:id="rId20"/>
    <p:sldId id="309" r:id="rId21"/>
    <p:sldId id="463" r:id="rId22"/>
    <p:sldId id="466" r:id="rId23"/>
    <p:sldId id="465" r:id="rId24"/>
    <p:sldId id="462" r:id="rId25"/>
    <p:sldId id="410" r:id="rId26"/>
    <p:sldId id="411" r:id="rId27"/>
    <p:sldId id="315" r:id="rId28"/>
    <p:sldId id="318" r:id="rId29"/>
    <p:sldId id="401" r:id="rId30"/>
    <p:sldId id="402" r:id="rId31"/>
    <p:sldId id="405" r:id="rId32"/>
    <p:sldId id="272" r:id="rId33"/>
    <p:sldId id="319" r:id="rId34"/>
    <p:sldId id="400" r:id="rId35"/>
    <p:sldId id="271" r:id="rId36"/>
    <p:sldId id="317" r:id="rId37"/>
    <p:sldId id="275" r:id="rId38"/>
    <p:sldId id="316" r:id="rId39"/>
    <p:sldId id="412" r:id="rId40"/>
    <p:sldId id="383" r:id="rId41"/>
    <p:sldId id="386" r:id="rId42"/>
    <p:sldId id="329" r:id="rId43"/>
    <p:sldId id="396" r:id="rId44"/>
    <p:sldId id="490" r:id="rId45"/>
    <p:sldId id="334" r:id="rId46"/>
    <p:sldId id="491" r:id="rId47"/>
    <p:sldId id="397" r:id="rId48"/>
    <p:sldId id="492" r:id="rId49"/>
    <p:sldId id="354" r:id="rId50"/>
    <p:sldId id="356" r:id="rId51"/>
    <p:sldId id="418" r:id="rId52"/>
    <p:sldId id="369" r:id="rId53"/>
    <p:sldId id="425" r:id="rId54"/>
    <p:sldId id="421" r:id="rId55"/>
    <p:sldId id="423" r:id="rId56"/>
    <p:sldId id="422" r:id="rId57"/>
    <p:sldId id="419" r:id="rId58"/>
    <p:sldId id="338" r:id="rId59"/>
    <p:sldId id="424" r:id="rId60"/>
    <p:sldId id="461" r:id="rId61"/>
    <p:sldId id="384" r:id="rId62"/>
    <p:sldId id="385" r:id="rId63"/>
    <p:sldId id="336" r:id="rId64"/>
    <p:sldId id="340" r:id="rId65"/>
    <p:sldId id="366" r:id="rId66"/>
    <p:sldId id="393" r:id="rId67"/>
    <p:sldId id="367" r:id="rId68"/>
    <p:sldId id="368" r:id="rId69"/>
    <p:sldId id="428" r:id="rId70"/>
    <p:sldId id="427" r:id="rId71"/>
    <p:sldId id="429" r:id="rId72"/>
    <p:sldId id="497" r:id="rId73"/>
    <p:sldId id="390" r:id="rId74"/>
    <p:sldId id="468" r:id="rId75"/>
    <p:sldId id="469" r:id="rId76"/>
    <p:sldId id="470" r:id="rId77"/>
    <p:sldId id="471" r:id="rId78"/>
    <p:sldId id="472" r:id="rId79"/>
    <p:sldId id="475" r:id="rId80"/>
    <p:sldId id="477" r:id="rId81"/>
    <p:sldId id="479" r:id="rId82"/>
    <p:sldId id="480" r:id="rId83"/>
    <p:sldId id="481" r:id="rId84"/>
    <p:sldId id="482" r:id="rId85"/>
    <p:sldId id="488" r:id="rId86"/>
    <p:sldId id="391" r:id="rId87"/>
    <p:sldId id="392" r:id="rId88"/>
    <p:sldId id="459" r:id="rId89"/>
  </p:sldIdLst>
  <p:sldSz cx="9144000" cy="6858000" type="screen4x3"/>
  <p:notesSz cx="6789738" cy="9929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07" autoAdjust="0"/>
    <p:restoredTop sz="93505" autoAdjust="0"/>
  </p:normalViewPr>
  <p:slideViewPr>
    <p:cSldViewPr>
      <p:cViewPr varScale="1">
        <p:scale>
          <a:sx n="89" d="100"/>
          <a:sy n="89" d="100"/>
        </p:scale>
        <p:origin x="24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D327116-C2DD-4922-BEDE-5E332AEB8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966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6125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6463"/>
            <a:ext cx="4979988" cy="446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85E9327-BA3C-4734-A294-A232BA33B4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45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C4012B-A2F8-4232-AF61-1BC8B43F7A16}" type="slidenum">
              <a:rPr kumimoji="0" lang="en-US" altLang="en-US" smtClean="0"/>
              <a:pPr>
                <a:spcBef>
                  <a:spcPct val="0"/>
                </a:spcBef>
              </a:pPr>
              <a:t>1</a:t>
            </a:fld>
            <a:endParaRPr kumimoji="0"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5772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ADAD94-37D0-4E29-9F42-E4B23180666B}" type="slidenum">
              <a:rPr kumimoji="0" lang="en-US" altLang="en-US" smtClean="0"/>
              <a:pPr>
                <a:spcBef>
                  <a:spcPct val="0"/>
                </a:spcBef>
              </a:pPr>
              <a:t>11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1479944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755071B-0CF8-41CB-97E1-93CC97B084AC}" type="slidenum">
              <a:rPr kumimoji="0" lang="en-US" altLang="en-US" smtClean="0"/>
              <a:pPr>
                <a:spcBef>
                  <a:spcPct val="0"/>
                </a:spcBef>
              </a:pPr>
              <a:t>12</a:t>
            </a:fld>
            <a:endParaRPr kumimoji="0"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584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AEB3FE-2404-4308-AC1C-B4F10288439D}" type="slidenum">
              <a:rPr kumimoji="0" lang="en-US" altLang="en-US" smtClean="0"/>
              <a:pPr>
                <a:spcBef>
                  <a:spcPct val="0"/>
                </a:spcBef>
              </a:pPr>
              <a:t>13</a:t>
            </a:fld>
            <a:endParaRPr kumimoji="0"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0842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514E52-FDB6-4A56-820B-FAFAB7554F70}" type="slidenum">
              <a:rPr kumimoji="0" lang="en-US" altLang="en-US" smtClean="0"/>
              <a:pPr>
                <a:spcBef>
                  <a:spcPct val="0"/>
                </a:spcBef>
              </a:pPr>
              <a:t>14</a:t>
            </a:fld>
            <a:endParaRPr kumimoji="0" lang="en-US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5252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FA29F0-B3B7-4C7D-8578-3F854B9B6852}" type="slidenum">
              <a:rPr kumimoji="0" lang="en-US" altLang="en-US" smtClean="0"/>
              <a:pPr>
                <a:spcBef>
                  <a:spcPct val="0"/>
                </a:spcBef>
              </a:pPr>
              <a:t>15</a:t>
            </a:fld>
            <a:endParaRPr kumimoji="0"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4525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280F1CB-39D7-46A4-9ED7-4B909C2993B9}" type="slidenum">
              <a:rPr kumimoji="0" lang="en-US" altLang="en-US" smtClean="0"/>
              <a:pPr>
                <a:spcBef>
                  <a:spcPct val="0"/>
                </a:spcBef>
              </a:pPr>
              <a:t>16</a:t>
            </a:fld>
            <a:endParaRPr kumimoji="0"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928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B3B251-304F-48C5-935F-70375D8259B5}" type="slidenum">
              <a:rPr kumimoji="0" lang="en-US" altLang="en-US" smtClean="0"/>
              <a:pPr>
                <a:spcBef>
                  <a:spcPct val="0"/>
                </a:spcBef>
              </a:pPr>
              <a:t>17</a:t>
            </a:fld>
            <a:endParaRPr kumimoji="0"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9792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439869-4B6C-43C2-A857-F58C245B7569}" type="slidenum">
              <a:rPr kumimoji="0" lang="en-US" altLang="en-US" smtClean="0"/>
              <a:pPr>
                <a:spcBef>
                  <a:spcPct val="0"/>
                </a:spcBef>
              </a:pPr>
              <a:t>18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2574570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E9F194-1C9B-479D-B324-28B4CDDB9B83}" type="slidenum">
              <a:rPr kumimoji="0" lang="en-US" altLang="en-US" smtClean="0"/>
              <a:pPr>
                <a:spcBef>
                  <a:spcPct val="0"/>
                </a:spcBef>
              </a:pPr>
              <a:t>19</a:t>
            </a:fld>
            <a:endParaRPr kumimoji="0"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7433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C63827-64DF-431F-B353-682FF3A4B809}" type="slidenum">
              <a:rPr kumimoji="0" lang="en-US" altLang="en-US" smtClean="0"/>
              <a:pPr>
                <a:spcBef>
                  <a:spcPct val="0"/>
                </a:spcBef>
              </a:pPr>
              <a:t>20</a:t>
            </a:fld>
            <a:endParaRPr kumimoji="0"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283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F4F298-A245-4707-991B-63BC5D72A9AE}" type="slidenum">
              <a:rPr kumimoji="0" lang="en-US" altLang="en-US" smtClean="0"/>
              <a:pPr>
                <a:spcBef>
                  <a:spcPct val="0"/>
                </a:spcBef>
              </a:pPr>
              <a:t>2</a:t>
            </a:fld>
            <a:endParaRPr kumimoji="0"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2229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389E2B-17BB-4341-98F5-622A683CBB24}" type="slidenum">
              <a:rPr kumimoji="0" lang="en-US" altLang="en-US" smtClean="0"/>
              <a:pPr>
                <a:spcBef>
                  <a:spcPct val="0"/>
                </a:spcBef>
              </a:pPr>
              <a:t>21</a:t>
            </a:fld>
            <a:endParaRPr kumimoji="0"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373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F7852E-EC4A-4390-BC1F-595BE04689DB}" type="slidenum">
              <a:rPr kumimoji="0" lang="en-US" altLang="en-US" smtClean="0"/>
              <a:pPr>
                <a:spcBef>
                  <a:spcPct val="0"/>
                </a:spcBef>
              </a:pPr>
              <a:t>22</a:t>
            </a:fld>
            <a:endParaRPr kumimoji="0"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9815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77A35C-3FA0-4C2F-9824-4677BB5E23D9}" type="slidenum">
              <a:rPr kumimoji="0" lang="en-US" altLang="en-US" smtClean="0"/>
              <a:pPr>
                <a:spcBef>
                  <a:spcPct val="0"/>
                </a:spcBef>
              </a:pPr>
              <a:t>23</a:t>
            </a:fld>
            <a:endParaRPr kumimoji="0"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6504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9618B2-434F-4E58-B2EE-A57012B4C9CE}" type="slidenum">
              <a:rPr kumimoji="0" lang="en-US" altLang="en-US" smtClean="0"/>
              <a:pPr>
                <a:spcBef>
                  <a:spcPct val="0"/>
                </a:spcBef>
              </a:pPr>
              <a:t>24</a:t>
            </a:fld>
            <a:endParaRPr kumimoji="0"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8568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B954C5-DB06-4093-8E9A-ED18B92FAA01}" type="slidenum">
              <a:rPr kumimoji="0" lang="en-US" altLang="en-US" smtClean="0"/>
              <a:pPr>
                <a:spcBef>
                  <a:spcPct val="0"/>
                </a:spcBef>
              </a:pPr>
              <a:t>25</a:t>
            </a:fld>
            <a:endParaRPr kumimoji="0" lang="en-US" alt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2179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1DEEE4-02C4-46D1-84B2-E8BB61D9D63D}" type="slidenum">
              <a:rPr kumimoji="0" lang="en-US" altLang="en-US" smtClean="0"/>
              <a:pPr>
                <a:spcBef>
                  <a:spcPct val="0"/>
                </a:spcBef>
              </a:pPr>
              <a:t>26</a:t>
            </a:fld>
            <a:endParaRPr kumimoji="0" lang="en-US" alt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8630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2936E2-E797-4520-8BC5-5DA412C64396}" type="slidenum">
              <a:rPr kumimoji="0" lang="en-US" altLang="en-US" smtClean="0"/>
              <a:pPr>
                <a:spcBef>
                  <a:spcPct val="0"/>
                </a:spcBef>
              </a:pPr>
              <a:t>27</a:t>
            </a:fld>
            <a:endParaRPr kumimoji="0" lang="en-US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332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B3135E-683C-4D42-A6D1-CA8E21C86324}" type="slidenum">
              <a:rPr kumimoji="0" lang="en-US" altLang="en-US" smtClean="0"/>
              <a:pPr>
                <a:spcBef>
                  <a:spcPct val="0"/>
                </a:spcBef>
              </a:pPr>
              <a:t>28</a:t>
            </a:fld>
            <a:endParaRPr kumimoji="0"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4570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4082D4-3776-40D1-A3D9-4DA31F498A55}" type="slidenum">
              <a:rPr kumimoji="0" lang="en-US" altLang="en-US" smtClean="0"/>
              <a:pPr>
                <a:spcBef>
                  <a:spcPct val="0"/>
                </a:spcBef>
              </a:pPr>
              <a:t>29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1526353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D063D1-0CA3-47C6-BC21-99C33BCA04E7}" type="slidenum">
              <a:rPr kumimoji="0" lang="en-US" altLang="en-US" smtClean="0"/>
              <a:pPr>
                <a:spcBef>
                  <a:spcPct val="0"/>
                </a:spcBef>
              </a:pPr>
              <a:t>30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2836108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5F58D3-0ACD-43B6-B8D7-52064AF1BBD8}" type="slidenum">
              <a:rPr kumimoji="0" lang="en-US" altLang="en-US" smtClean="0"/>
              <a:pPr>
                <a:spcBef>
                  <a:spcPct val="0"/>
                </a:spcBef>
              </a:pPr>
              <a:t>4</a:t>
            </a:fld>
            <a:endParaRPr kumimoji="0"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919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9AF074-8C99-406A-9C91-E2B70DB0B33F}" type="slidenum">
              <a:rPr kumimoji="0" lang="en-US" altLang="en-US" smtClean="0"/>
              <a:pPr>
                <a:spcBef>
                  <a:spcPct val="0"/>
                </a:spcBef>
              </a:pPr>
              <a:t>31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2337278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D6E1DD-5741-4ADC-8D77-356A69E55772}" type="slidenum">
              <a:rPr kumimoji="0" lang="en-US" altLang="en-US" smtClean="0"/>
              <a:pPr>
                <a:spcBef>
                  <a:spcPct val="0"/>
                </a:spcBef>
              </a:pPr>
              <a:t>32</a:t>
            </a:fld>
            <a:endParaRPr kumimoji="0"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6621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86E9FC5-5A83-4F28-B97D-3EF00D7CD494}" type="slidenum">
              <a:rPr kumimoji="0" lang="en-US" altLang="en-US" smtClean="0"/>
              <a:pPr>
                <a:spcBef>
                  <a:spcPct val="0"/>
                </a:spcBef>
              </a:pPr>
              <a:t>33</a:t>
            </a:fld>
            <a:endParaRPr kumimoji="0"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6374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0FF6A7-5B7F-453D-8724-AC443CB6BB10}" type="slidenum">
              <a:rPr kumimoji="0" lang="en-US" altLang="en-US" smtClean="0"/>
              <a:pPr>
                <a:spcBef>
                  <a:spcPct val="0"/>
                </a:spcBef>
              </a:pPr>
              <a:t>34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34873733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8B56FE-098C-40AF-84CA-62C997E7A98F}" type="slidenum">
              <a:rPr kumimoji="0" lang="en-US" altLang="en-US" smtClean="0"/>
              <a:pPr>
                <a:spcBef>
                  <a:spcPct val="0"/>
                </a:spcBef>
              </a:pPr>
              <a:t>35</a:t>
            </a:fld>
            <a:endParaRPr kumimoji="0"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2115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884449-9716-4B6D-A5F0-90CD954D73E5}" type="slidenum">
              <a:rPr kumimoji="0" lang="en-US" altLang="en-US" smtClean="0"/>
              <a:pPr>
                <a:spcBef>
                  <a:spcPct val="0"/>
                </a:spcBef>
              </a:pPr>
              <a:t>36</a:t>
            </a:fld>
            <a:endParaRPr kumimoji="0"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81206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8483A9-EB3B-459D-9374-0BDA1E947BDA}" type="slidenum">
              <a:rPr kumimoji="0" lang="en-US" altLang="en-US" smtClean="0"/>
              <a:pPr>
                <a:spcBef>
                  <a:spcPct val="0"/>
                </a:spcBef>
              </a:pPr>
              <a:t>37</a:t>
            </a:fld>
            <a:endParaRPr kumimoji="0"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3268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F66A24-CF27-40E8-AE7E-2B8E6E313C12}" type="slidenum">
              <a:rPr kumimoji="0" lang="en-US" altLang="en-US" smtClean="0"/>
              <a:pPr>
                <a:spcBef>
                  <a:spcPct val="0"/>
                </a:spcBef>
              </a:pPr>
              <a:t>38</a:t>
            </a:fld>
            <a:endParaRPr kumimoji="0"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5601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BDDAF01-FD66-4107-8D7A-E66C32B8A30C}" type="slidenum">
              <a:rPr kumimoji="0" lang="en-US" altLang="en-US" smtClean="0"/>
              <a:pPr>
                <a:spcBef>
                  <a:spcPct val="0"/>
                </a:spcBef>
              </a:pPr>
              <a:t>39</a:t>
            </a:fld>
            <a:endParaRPr kumimoji="0"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5661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803244-C521-4183-9836-09FA16830FE0}" type="slidenum">
              <a:rPr kumimoji="0" lang="en-US" altLang="en-US" smtClean="0"/>
              <a:pPr>
                <a:spcBef>
                  <a:spcPct val="0"/>
                </a:spcBef>
              </a:pPr>
              <a:t>40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4229683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8C6288-5EBC-4600-B7E6-9A1BBAFDDC73}" type="slidenum">
              <a:rPr kumimoji="0" lang="en-GB" altLang="en-US" smtClean="0"/>
              <a:pPr>
                <a:spcBef>
                  <a:spcPct val="0"/>
                </a:spcBef>
              </a:pPr>
              <a:t>5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42091786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387792E-F7A5-482F-AB4A-45EEE963631F}" type="slidenum">
              <a:rPr kumimoji="0" lang="en-US" altLang="en-US" smtClean="0"/>
              <a:pPr>
                <a:spcBef>
                  <a:spcPct val="0"/>
                </a:spcBef>
              </a:pPr>
              <a:t>41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40545506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470BAB-F9EA-4E66-A3B6-785E6850BBA7}" type="slidenum">
              <a:rPr kumimoji="0" lang="en-US" altLang="en-US" smtClean="0"/>
              <a:pPr>
                <a:spcBef>
                  <a:spcPct val="0"/>
                </a:spcBef>
              </a:pPr>
              <a:t>42</a:t>
            </a:fld>
            <a:endParaRPr kumimoji="0"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6747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105A36DA-20AC-4A9B-9EE3-1E148C30BC19}" type="slidenum">
              <a:rPr kumimoji="0" lang="en-US" altLang="en-US"/>
              <a:pPr algn="r">
                <a:spcBef>
                  <a:spcPct val="0"/>
                </a:spcBef>
              </a:pPr>
              <a:t>43</a:t>
            </a:fld>
            <a:endParaRPr kumimoji="0"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8479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64112" cy="3724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0838" cy="44688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/>
          <a:lstStyle/>
          <a:p>
            <a:endParaRPr lang="en-GB" altLang="en-US"/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846513" y="9431338"/>
            <a:ext cx="29416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C45FC8F-B60C-463E-B7FF-1889F4B50EAF}" type="slidenum">
              <a:rPr kumimoji="0" lang="en-GB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44</a:t>
            </a:fld>
            <a:endParaRPr kumimoji="0"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542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B44236-13B1-450B-B88C-4FB78E0171FB}" type="slidenum">
              <a:rPr kumimoji="0" lang="en-US" altLang="en-US" smtClean="0"/>
              <a:pPr>
                <a:spcBef>
                  <a:spcPct val="0"/>
                </a:spcBef>
              </a:pPr>
              <a:t>45</a:t>
            </a:fld>
            <a:endParaRPr kumimoji="0"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7491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64112" cy="3724275"/>
          </a:xfrm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0838" cy="44688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/>
          <a:lstStyle/>
          <a:p>
            <a:endParaRPr lang="en-GB" altLang="en-US" dirty="0"/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46513" y="9431338"/>
            <a:ext cx="29416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6A9BE4-7E9F-4B34-AB4A-172F1671B84F}" type="slidenum">
              <a:rPr kumimoji="0" lang="en-GB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kumimoji="0"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600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5BD61D0-F511-4306-BDF9-3A2A5979D223}" type="slidenum">
              <a:rPr kumimoji="0" lang="en-US" altLang="en-US"/>
              <a:pPr algn="r">
                <a:spcBef>
                  <a:spcPct val="0"/>
                </a:spcBef>
              </a:pPr>
              <a:t>47</a:t>
            </a:fld>
            <a:endParaRPr kumimoji="0"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23175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64112" cy="3724275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0838" cy="44688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/>
          <a:lstStyle/>
          <a:p>
            <a:endParaRPr lang="en-GB" altLang="en-US"/>
          </a:p>
        </p:txBody>
      </p:sp>
      <p:sp>
        <p:nvSpPr>
          <p:cNvPr id="113668" name="Slide Number Placeholder 3"/>
          <p:cNvSpPr txBox="1">
            <a:spLocks noGrp="1"/>
          </p:cNvSpPr>
          <p:nvPr/>
        </p:nvSpPr>
        <p:spPr bwMode="auto">
          <a:xfrm>
            <a:off x="3846513" y="9431338"/>
            <a:ext cx="29416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B74B1E-B7CC-4D04-B8A5-A2EB5C965C54}" type="slidenum">
              <a:rPr kumimoji="0" lang="en-GB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48</a:t>
            </a:fld>
            <a:endParaRPr kumimoji="0"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708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B891FC-9DB1-4E3A-A774-FBDF9213DC11}" type="slidenum">
              <a:rPr kumimoji="0" lang="en-US" altLang="en-US" smtClean="0"/>
              <a:pPr>
                <a:spcBef>
                  <a:spcPct val="0"/>
                </a:spcBef>
              </a:pPr>
              <a:t>49</a:t>
            </a:fld>
            <a:endParaRPr kumimoji="0"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47291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5D8624-1BD1-491B-BDC0-B45DF2258A78}" type="slidenum">
              <a:rPr kumimoji="0" lang="en-US" altLang="en-US" smtClean="0"/>
              <a:pPr>
                <a:spcBef>
                  <a:spcPct val="0"/>
                </a:spcBef>
              </a:pPr>
              <a:t>50</a:t>
            </a:fld>
            <a:endParaRPr kumimoji="0"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6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A498E2-4203-49ED-85BA-97B4217E1B61}" type="slidenum">
              <a:rPr kumimoji="0" lang="en-US" altLang="en-US" smtClean="0"/>
              <a:pPr>
                <a:spcBef>
                  <a:spcPct val="0"/>
                </a:spcBef>
              </a:pPr>
              <a:t>6</a:t>
            </a:fld>
            <a:endParaRPr kumimoji="0"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25646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A9C120-5EE4-4086-82D2-B3CF7E9FB03B}" type="slidenum">
              <a:rPr kumimoji="0" lang="en-US" altLang="en-US" smtClean="0"/>
              <a:pPr>
                <a:spcBef>
                  <a:spcPct val="0"/>
                </a:spcBef>
              </a:pPr>
              <a:t>51</a:t>
            </a:fld>
            <a:endParaRPr kumimoji="0"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24893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667331-E6B7-416F-B57C-C975DCC6EED7}" type="slidenum">
              <a:rPr kumimoji="0" lang="en-US" altLang="en-US" smtClean="0"/>
              <a:pPr>
                <a:spcBef>
                  <a:spcPct val="0"/>
                </a:spcBef>
              </a:pPr>
              <a:t>52</a:t>
            </a:fld>
            <a:endParaRPr kumimoji="0"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72250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81C966-9492-44BC-ADC4-692E1D16AE4F}" type="slidenum">
              <a:rPr kumimoji="0" lang="en-US" altLang="en-US" smtClean="0"/>
              <a:pPr>
                <a:spcBef>
                  <a:spcPct val="0"/>
                </a:spcBef>
              </a:pPr>
              <a:t>53</a:t>
            </a:fld>
            <a:endParaRPr kumimoji="0"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96932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BADDEC3-8395-4FDD-B397-74EA9289BE17}" type="slidenum">
              <a:rPr kumimoji="0" lang="en-US" altLang="en-US" smtClean="0"/>
              <a:pPr>
                <a:spcBef>
                  <a:spcPct val="0"/>
                </a:spcBef>
              </a:pPr>
              <a:t>54</a:t>
            </a:fld>
            <a:endParaRPr kumimoji="0"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3759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340FF6-2E84-409A-8714-3BAA6510F1F0}" type="slidenum">
              <a:rPr kumimoji="0" lang="en-US" altLang="en-US" smtClean="0"/>
              <a:pPr>
                <a:spcBef>
                  <a:spcPct val="0"/>
                </a:spcBef>
              </a:pPr>
              <a:t>55</a:t>
            </a:fld>
            <a:endParaRPr kumimoji="0"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67450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935A5F-2AC7-4CBD-8E7E-388AB2BDAA1C}" type="slidenum">
              <a:rPr kumimoji="0" lang="en-US" altLang="en-US" smtClean="0"/>
              <a:pPr>
                <a:spcBef>
                  <a:spcPct val="0"/>
                </a:spcBef>
              </a:pPr>
              <a:t>56</a:t>
            </a:fld>
            <a:endParaRPr kumimoji="0"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88760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DE2213-CC12-4FA9-A2C9-4A8AAB6F011D}" type="slidenum">
              <a:rPr kumimoji="0" lang="en-US" altLang="en-US" smtClean="0"/>
              <a:pPr>
                <a:spcBef>
                  <a:spcPct val="0"/>
                </a:spcBef>
              </a:pPr>
              <a:t>57</a:t>
            </a:fld>
            <a:endParaRPr kumimoji="0" lang="en-US" alt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08907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926AD0-9786-4D5C-B1B1-52FC998EFAF3}" type="slidenum">
              <a:rPr kumimoji="0" lang="en-US" altLang="en-US" smtClean="0"/>
              <a:pPr>
                <a:spcBef>
                  <a:spcPct val="0"/>
                </a:spcBef>
              </a:pPr>
              <a:t>58</a:t>
            </a:fld>
            <a:endParaRPr kumimoji="0" lang="en-US" alt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43050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FDF3F7-BF3F-40B3-B710-CC06810C9BBE}" type="slidenum">
              <a:rPr kumimoji="0" lang="en-US" altLang="en-US" smtClean="0"/>
              <a:pPr>
                <a:spcBef>
                  <a:spcPct val="0"/>
                </a:spcBef>
              </a:pPr>
              <a:t>59</a:t>
            </a:fld>
            <a:endParaRPr kumimoji="0" lang="en-US" alt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73038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4D7FCE-2F6C-48D9-8BD2-C40945F44223}" type="slidenum">
              <a:rPr kumimoji="0" lang="en-US" altLang="en-US" smtClean="0"/>
              <a:pPr>
                <a:spcBef>
                  <a:spcPct val="0"/>
                </a:spcBef>
              </a:pPr>
              <a:t>60</a:t>
            </a:fld>
            <a:endParaRPr kumimoji="0"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145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2572E5-F578-43DF-8ADB-9CE88AD0D265}" type="slidenum">
              <a:rPr kumimoji="0" lang="en-US" altLang="en-US" smtClean="0"/>
              <a:pPr>
                <a:spcBef>
                  <a:spcPct val="0"/>
                </a:spcBef>
              </a:pPr>
              <a:t>7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7186302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E95CB4-4CAB-4625-A433-05A626EA3CD7}" type="slidenum">
              <a:rPr kumimoji="0" lang="en-US" altLang="en-US" smtClean="0"/>
              <a:pPr>
                <a:spcBef>
                  <a:spcPct val="0"/>
                </a:spcBef>
              </a:pPr>
              <a:t>61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16670923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961101-D6EE-4A11-867D-5D0B8C954859}" type="slidenum">
              <a:rPr kumimoji="0" lang="en-US" altLang="en-US" smtClean="0"/>
              <a:pPr>
                <a:spcBef>
                  <a:spcPct val="0"/>
                </a:spcBef>
              </a:pPr>
              <a:t>62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7625135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9A4DC4-10BA-4BC4-8890-D043993A2AAF}" type="slidenum">
              <a:rPr kumimoji="0" lang="en-US" altLang="en-US" smtClean="0"/>
              <a:pPr>
                <a:spcBef>
                  <a:spcPct val="0"/>
                </a:spcBef>
              </a:pPr>
              <a:t>63</a:t>
            </a:fld>
            <a:endParaRPr kumimoji="0"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79285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9D1D3F-84B5-49F4-BF86-599590628DA1}" type="slidenum">
              <a:rPr kumimoji="0" lang="en-US" altLang="en-US" smtClean="0"/>
              <a:pPr>
                <a:spcBef>
                  <a:spcPct val="0"/>
                </a:spcBef>
              </a:pPr>
              <a:t>64</a:t>
            </a:fld>
            <a:endParaRPr kumimoji="0"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88155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372B32-BFB3-45B2-A6BA-B7C58929773B}" type="slidenum">
              <a:rPr kumimoji="0" lang="en-US" altLang="en-US" smtClean="0"/>
              <a:pPr>
                <a:spcBef>
                  <a:spcPct val="0"/>
                </a:spcBef>
              </a:pPr>
              <a:t>65</a:t>
            </a:fld>
            <a:endParaRPr kumimoji="0"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17725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286E575-1E74-438A-97D6-818EC34A500F}" type="slidenum">
              <a:rPr kumimoji="0" lang="en-US" altLang="en-US" smtClean="0"/>
              <a:pPr>
                <a:spcBef>
                  <a:spcPct val="0"/>
                </a:spcBef>
              </a:pPr>
              <a:t>66</a:t>
            </a:fld>
            <a:endParaRPr kumimoji="0"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69495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029D57-24B1-4F86-9784-607E2246D7E9}" type="slidenum">
              <a:rPr kumimoji="0" lang="en-US" altLang="en-US" smtClean="0"/>
              <a:pPr>
                <a:spcBef>
                  <a:spcPct val="0"/>
                </a:spcBef>
              </a:pPr>
              <a:t>67</a:t>
            </a:fld>
            <a:endParaRPr kumimoji="0"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80574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A1661E-2375-41A1-A712-D96634087827}" type="slidenum">
              <a:rPr kumimoji="0" lang="en-US" altLang="en-US" smtClean="0"/>
              <a:pPr>
                <a:spcBef>
                  <a:spcPct val="0"/>
                </a:spcBef>
              </a:pPr>
              <a:t>68</a:t>
            </a:fld>
            <a:endParaRPr kumimoji="0"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18725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679069-1CEF-4C97-AFC4-164F254378A3}" type="slidenum">
              <a:rPr kumimoji="0" lang="en-US" altLang="en-US" smtClean="0"/>
              <a:pPr>
                <a:spcBef>
                  <a:spcPct val="0"/>
                </a:spcBef>
              </a:pPr>
              <a:t>69</a:t>
            </a:fld>
            <a:endParaRPr kumimoji="0" lang="en-US" alt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0004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7E39AB1-F63D-4C69-9A2C-73FAA95F85D9}" type="slidenum">
              <a:rPr kumimoji="0" lang="en-US" altLang="en-US" smtClean="0"/>
              <a:pPr>
                <a:spcBef>
                  <a:spcPct val="0"/>
                </a:spcBef>
              </a:pPr>
              <a:t>70</a:t>
            </a:fld>
            <a:endParaRPr kumimoji="0" lang="en-US" alt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8322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D805FA-3B5F-488E-B807-EDACC0C33AF4}" type="slidenum">
              <a:rPr kumimoji="0" lang="en-US" altLang="en-US" smtClean="0"/>
              <a:pPr>
                <a:spcBef>
                  <a:spcPct val="0"/>
                </a:spcBef>
              </a:pPr>
              <a:t>8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5203461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E03CCD-7271-4491-8521-D8BF006EDCDC}" type="slidenum">
              <a:rPr kumimoji="0" lang="en-US" altLang="en-US" smtClean="0"/>
              <a:pPr>
                <a:spcBef>
                  <a:spcPct val="0"/>
                </a:spcBef>
              </a:pPr>
              <a:t>71</a:t>
            </a:fld>
            <a:endParaRPr kumimoji="0" lang="en-US" alt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51485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B44236-13B1-450B-B88C-4FB78E0171FB}" type="slidenum">
              <a:rPr kumimoji="0" lang="en-US" altLang="en-US" smtClean="0"/>
              <a:pPr>
                <a:spcBef>
                  <a:spcPct val="0"/>
                </a:spcBef>
              </a:pPr>
              <a:t>72</a:t>
            </a:fld>
            <a:endParaRPr kumimoji="0"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55020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75323B-33F6-4FCF-B5E5-A4B1D17C6A12}" type="slidenum">
              <a:rPr kumimoji="0" lang="en-US" altLang="en-US" smtClean="0"/>
              <a:pPr>
                <a:spcBef>
                  <a:spcPct val="0"/>
                </a:spcBef>
              </a:pPr>
              <a:t>73</a:t>
            </a:fld>
            <a:endParaRPr kumimoji="0" lang="en-US" alt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665939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64868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9E9CD39-94A5-4975-A1DD-963C5610612C}" type="slidenum">
              <a:rPr kumimoji="0" lang="en-GB" altLang="en-US"/>
              <a:pPr algn="r">
                <a:spcBef>
                  <a:spcPct val="0"/>
                </a:spcBef>
              </a:pPr>
              <a:t>74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38171515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66916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E046750-015F-46F3-B6DD-43CC0A260EF4}" type="slidenum">
              <a:rPr kumimoji="0" lang="en-GB" altLang="en-US"/>
              <a:pPr algn="r">
                <a:spcBef>
                  <a:spcPct val="0"/>
                </a:spcBef>
              </a:pPr>
              <a:t>75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6559895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68964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488CC79-6232-406E-BBEE-DF4CF851CDCC}" type="slidenum">
              <a:rPr kumimoji="0" lang="en-GB" altLang="en-US"/>
              <a:pPr algn="r">
                <a:spcBef>
                  <a:spcPct val="0"/>
                </a:spcBef>
              </a:pPr>
              <a:t>76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3579185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71012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1B41AEF0-1FB4-43FE-89FB-009FC999D846}" type="slidenum">
              <a:rPr kumimoji="0" lang="en-GB" altLang="en-US"/>
              <a:pPr algn="r">
                <a:spcBef>
                  <a:spcPct val="0"/>
                </a:spcBef>
              </a:pPr>
              <a:t>77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25274487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73060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D8DFA5A-E328-4361-9B05-CD1330375E7E}" type="slidenum">
              <a:rPr kumimoji="0" lang="en-GB" altLang="en-US"/>
              <a:pPr algn="r">
                <a:spcBef>
                  <a:spcPct val="0"/>
                </a:spcBef>
              </a:pPr>
              <a:t>78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29928143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75108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A558232-45EF-42A3-86A4-CF2B96F38DA3}" type="slidenum">
              <a:rPr kumimoji="0" lang="en-GB" altLang="en-US"/>
              <a:pPr algn="r">
                <a:spcBef>
                  <a:spcPct val="0"/>
                </a:spcBef>
              </a:pPr>
              <a:t>79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13183827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77156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15E12FE-CB27-4809-B082-9ACC9803F4F1}" type="slidenum">
              <a:rPr kumimoji="0" lang="en-GB" altLang="en-US"/>
              <a:pPr algn="r">
                <a:spcBef>
                  <a:spcPct val="0"/>
                </a:spcBef>
              </a:pPr>
              <a:t>80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149046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8DD3EE-0401-4014-8927-601066619C14}" type="slidenum">
              <a:rPr kumimoji="0" lang="en-US" altLang="en-US" smtClean="0"/>
              <a:pPr>
                <a:spcBef>
                  <a:spcPct val="0"/>
                </a:spcBef>
              </a:pPr>
              <a:t>9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29648474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79204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C1BE2DB-13EB-4008-B620-21DD50D69B5B}" type="slidenum">
              <a:rPr kumimoji="0" lang="en-GB" altLang="en-US"/>
              <a:pPr algn="r">
                <a:spcBef>
                  <a:spcPct val="0"/>
                </a:spcBef>
              </a:pPr>
              <a:t>81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3831483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81252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E75C4A3-4DBC-4238-9F91-F8883B633D4F}" type="slidenum">
              <a:rPr kumimoji="0" lang="en-GB" altLang="en-US"/>
              <a:pPr algn="r">
                <a:spcBef>
                  <a:spcPct val="0"/>
                </a:spcBef>
              </a:pPr>
              <a:t>82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19347943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83300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3B75E6D-27DB-4314-96EB-3AC2BE179169}" type="slidenum">
              <a:rPr kumimoji="0" lang="en-GB" altLang="en-US"/>
              <a:pPr algn="r">
                <a:spcBef>
                  <a:spcPct val="0"/>
                </a:spcBef>
              </a:pPr>
              <a:t>83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24664606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85348" name="Slide Number Placeholder 3"/>
          <p:cNvSpPr txBox="1">
            <a:spLocks noGrp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806BE534-B01F-4004-AF14-98A7859D17EF}" type="slidenum">
              <a:rPr kumimoji="0" lang="en-GB" altLang="en-US"/>
              <a:pPr algn="r">
                <a:spcBef>
                  <a:spcPct val="0"/>
                </a:spcBef>
              </a:pPr>
              <a:t>84</a:t>
            </a:fld>
            <a:endParaRPr kumimoji="0" lang="en-GB" altLang="en-US"/>
          </a:p>
        </p:txBody>
      </p:sp>
    </p:spTree>
    <p:extLst>
      <p:ext uri="{BB962C8B-B14F-4D97-AF65-F5344CB8AC3E}">
        <p14:creationId xmlns:p14="http://schemas.microsoft.com/office/powerpoint/2010/main" val="407317454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48100" y="9434513"/>
            <a:ext cx="2941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172" tIns="46086" rIns="92172" bIns="46086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34EE9EB-F9DF-47BD-99A5-5977F9CD91F2}" type="slidenum">
              <a:rPr kumimoji="0" lang="en-US" altLang="en-US"/>
              <a:pPr algn="r">
                <a:spcBef>
                  <a:spcPct val="0"/>
                </a:spcBef>
              </a:pPr>
              <a:t>85</a:t>
            </a:fld>
            <a:endParaRPr kumimoji="0" lang="en-US" altLang="en-US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28739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0D0C20-9CDD-48AF-B688-F252D816AE53}" type="slidenum">
              <a:rPr kumimoji="0" lang="en-US" altLang="en-US" smtClean="0"/>
              <a:pPr>
                <a:spcBef>
                  <a:spcPct val="0"/>
                </a:spcBef>
              </a:pPr>
              <a:t>86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251353609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892566-ACEE-476D-88B4-0E41B181E119}" type="slidenum">
              <a:rPr kumimoji="0" lang="en-US" altLang="en-US" smtClean="0"/>
              <a:pPr>
                <a:spcBef>
                  <a:spcPct val="0"/>
                </a:spcBef>
              </a:pPr>
              <a:t>87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23504131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EB3EB8B-7AE5-4704-ABB8-B9CAFEAD00DB}" type="slidenum">
              <a:rPr kumimoji="0" lang="en-US" altLang="en-US" smtClean="0"/>
              <a:pPr>
                <a:spcBef>
                  <a:spcPct val="0"/>
                </a:spcBef>
              </a:pPr>
              <a:t>88</a:t>
            </a:fld>
            <a:endParaRPr kumimoji="0" lang="en-US" alt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381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5E26F8-73CA-4623-AC4E-F21E65A18651}" type="slidenum">
              <a:rPr kumimoji="0" lang="en-US" altLang="en-US" smtClean="0"/>
              <a:pPr>
                <a:spcBef>
                  <a:spcPct val="0"/>
                </a:spcBef>
              </a:pPr>
              <a:t>10</a:t>
            </a:fld>
            <a:endParaRPr kumimoji="0" lang="en-US" altLang="en-US"/>
          </a:p>
        </p:txBody>
      </p:sp>
    </p:spTree>
    <p:extLst>
      <p:ext uri="{BB962C8B-B14F-4D97-AF65-F5344CB8AC3E}">
        <p14:creationId xmlns:p14="http://schemas.microsoft.com/office/powerpoint/2010/main" val="395022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7758113" y="1463675"/>
            <a:ext cx="16902113" cy="10795000"/>
            <a:chOff x="-4887" y="922"/>
            <a:chExt cx="10647" cy="6800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/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485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6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085975"/>
            <a:ext cx="56388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ftr" sz="quarter" idx="10"/>
          </p:nvPr>
        </p:nvSpPr>
        <p:spPr>
          <a:xfrm>
            <a:off x="1295400" y="6365875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>
                <a:latin typeface="Times New Roman" panose="02020603050405020304" pitchFamily="18" charset="0"/>
              </a:defRPr>
            </a:lvl2pPr>
          </a:lstStyle>
          <a:p>
            <a:pPr lvl="1">
              <a:defRPr/>
            </a:pPr>
            <a:fld id="{C6AD9703-768B-4A41-93EC-8EE0C20736BF}" type="slidenum">
              <a:rPr lang="en-US" altLang="en-US"/>
              <a:pPr lvl="1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7634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98F3632C-9420-4556-BEBA-D5C607330405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019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AF5B898-6A86-4D73-AAF5-C60824204580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122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DB23ED1-30D7-4AC6-BE2A-25BFBAE9E873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400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276BFEF-38E6-4FF9-ABD5-CAED0E41EA51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363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0C4B579F-52D1-44D1-8852-4FD83F99091C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175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8334D19-BB45-4564-BF4B-7A90C39C0E5B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866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B0A2744-D3D2-427C-B338-07B33A10F5E4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632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7DFD8D3-669B-402C-BAB6-F1D893D6B97E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3213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D78B721-30E3-4BEF-A08D-DA840B987399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725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5BC9E65-748B-434F-B1CB-47CD2C019CE2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558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C9A338B-3AD5-4280-9664-C047E3299378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013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38A3DBD-F61D-40DC-9CD8-CC9F691F93CD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590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3A034FD-FF9C-4C12-A7E2-F0E94292AD90}" type="slidenum">
              <a:rPr lang="en-US" altLang="en-US"/>
              <a:pPr lvl="1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6266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050"/>
          <p:cNvGrpSpPr>
            <a:grpSpLocks/>
          </p:cNvGrpSpPr>
          <p:nvPr/>
        </p:nvGrpSpPr>
        <p:grpSpPr bwMode="auto">
          <a:xfrm>
            <a:off x="-8405813" y="4763"/>
            <a:ext cx="17538701" cy="13690600"/>
            <a:chOff x="-5295" y="3"/>
            <a:chExt cx="11048" cy="8624"/>
          </a:xfrm>
        </p:grpSpPr>
        <p:sp>
          <p:nvSpPr>
            <p:cNvPr id="19459" name="Freeform 2051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/>
            </a:p>
          </p:txBody>
        </p:sp>
        <p:sp>
          <p:nvSpPr>
            <p:cNvPr id="1033" name="Arc 2052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461" name="Rectangle 2053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20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2625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4" name="Rectangle 205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008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5" name="Rectangle 20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 eaLnBrk="1" hangingPunct="1">
              <a:defRPr sz="1400">
                <a:latin typeface="Arial" panose="020B0604020202020204" pitchFamily="34" charset="0"/>
              </a:defRPr>
            </a:lvl2pPr>
          </a:lstStyle>
          <a:p>
            <a:pPr lvl="1">
              <a:defRPr/>
            </a:pPr>
            <a:fld id="{3725E41B-2C81-4895-A9F8-98DA251BBEB0}" type="slidenum">
              <a:rPr lang="en-US" altLang="en-US"/>
              <a:pPr lvl="1"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205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73825"/>
            <a:ext cx="18383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Relationship Id="rId9" Type="http://schemas.openxmlformats.org/officeDocument/2006/relationships/image" Target="../media/image11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33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7DC4AC28-6BEB-4FB4-90DA-97FAA5AA21A6}" type="slidenum">
              <a:rPr lang="en-US" altLang="en-US" sz="1400" smtClean="0"/>
              <a:pPr lvl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4716463" y="5697538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184525" y="4060825"/>
            <a:ext cx="408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5278438" y="5121275"/>
            <a:ext cx="38655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Combustion Engineering Limited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House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Whitacre Road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Nuneaton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CV11 6BW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U.K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18438" name="Picture 12" descr="CROPPEDFO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527843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368300"/>
            <a:ext cx="8080375" cy="479425"/>
          </a:xfrm>
        </p:spPr>
        <p:txBody>
          <a:bodyPr/>
          <a:lstStyle/>
          <a:p>
            <a:pPr algn="ctr">
              <a:defRPr/>
            </a:pPr>
            <a:r>
              <a:rPr lang="en-GB" sz="3200" dirty="0"/>
              <a:t>Lanemark Process Heating Burner Systems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7413" y="6667500"/>
            <a:ext cx="1905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F61E00DE-97B0-4B00-9F78-5CB4910A245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565525"/>
            <a:ext cx="32829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992188"/>
            <a:ext cx="33162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565525"/>
            <a:ext cx="3702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979488"/>
            <a:ext cx="37020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56607"/>
            <a:ext cx="8080375" cy="479425"/>
          </a:xfrm>
        </p:spPr>
        <p:txBody>
          <a:bodyPr/>
          <a:lstStyle/>
          <a:p>
            <a:pPr algn="ctr">
              <a:defRPr/>
            </a:pPr>
            <a:r>
              <a:rPr lang="en-GB" sz="3200" dirty="0"/>
              <a:t>Lanemark Process Heating Burner Systems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7413" y="6667500"/>
            <a:ext cx="1905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89AB4C1-D6FA-4E3F-8315-FDDAAA308974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2857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397351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01963"/>
            <a:ext cx="2857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5263"/>
            <a:ext cx="397351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3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4A3E4658-427E-499B-BEDC-AE0DB8770297}" type="slidenum">
              <a:rPr lang="en-US" altLang="en-US" sz="1400" smtClean="0"/>
              <a:pPr lvl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4716463" y="5697538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3184525" y="4060825"/>
            <a:ext cx="408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5227638" y="5121275"/>
            <a:ext cx="3916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Combustion Engineering Limited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House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Whitacre Road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Nuneaton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CV11 6BW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U.K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38918" name="Picture 5" descr="CROPPEDFO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522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6084888" y="296863"/>
            <a:ext cx="27352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Lanemark Process Tank Heating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Gas Burner Systems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98E221B-08D6-4FB8-8B19-C4E10C0EF4EF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1750"/>
            <a:ext cx="8512175" cy="9128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944563"/>
            <a:ext cx="7772400" cy="53292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/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1600" dirty="0"/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	</a:t>
            </a:r>
            <a:r>
              <a:rPr lang="en-GB" altLang="en-US" sz="1600" dirty="0">
                <a:latin typeface="Arial" panose="020B0604020202020204" pitchFamily="34" charset="0"/>
              </a:rPr>
              <a:t>Lanemark small diameter gas fired  immersion heaters are used to heat process liquids in many types of industry.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They offer considerable energy savings to end-users by: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GB" altLang="en-US" sz="1600" dirty="0">
                <a:latin typeface="Arial" panose="020B0604020202020204" pitchFamily="34" charset="0"/>
              </a:rPr>
              <a:t>replacing existing inefficient heating methods such as steam or hot water - savings of 40-50% are easily achieved.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GB" altLang="en-US" sz="1600" dirty="0">
                <a:latin typeface="Arial" panose="020B0604020202020204" pitchFamily="34" charset="0"/>
              </a:rPr>
              <a:t>providing close temperature control and a fast response to changes in heat demand.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GB" altLang="en-US" sz="1600" dirty="0">
                <a:latin typeface="Arial" panose="020B0604020202020204" pitchFamily="34" charset="0"/>
              </a:rPr>
              <a:t>offering a totally flexible approach to process heating – individual tanks or groups of tanks can be heated when required.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1600" b="1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0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F8E9CF16-F40F-4755-A281-BA72413E1E71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pic>
        <p:nvPicPr>
          <p:cNvPr id="43012" name="Picture 7" descr="TANKBGR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3097" y="1052736"/>
            <a:ext cx="4689935" cy="3516814"/>
          </a:xfrm>
          <a:noFill/>
        </p:spPr>
      </p:pic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3867150" y="5934075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4031939" y="4589960"/>
            <a:ext cx="40205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TX Series:  7 Models: 45 kW to 1150 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	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	TX15 (1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½”) – TX80 (8”)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087248" cy="43651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333A1654-D5D2-400E-84B7-4493E1A1F1DA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0"/>
            <a:ext cx="8080375" cy="8731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016000"/>
            <a:ext cx="6553200" cy="8001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TX Burner - Operating Principle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000"/>
              <a:t>		</a:t>
            </a:r>
            <a:endParaRPr lang="en-US" altLang="en-US" sz="1000"/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000"/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pic>
        <p:nvPicPr>
          <p:cNvPr id="45062" name="Picture 5" descr="TX Cutaway Graphic (High Res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73238"/>
            <a:ext cx="7953375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/>
          <p:cNvSpPr/>
          <p:nvPr/>
        </p:nvSpPr>
        <p:spPr>
          <a:xfrm>
            <a:off x="4859338" y="2894013"/>
            <a:ext cx="142875" cy="6429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0" name="Up Arrow 9"/>
          <p:cNvSpPr/>
          <p:nvPr/>
        </p:nvSpPr>
        <p:spPr>
          <a:xfrm>
            <a:off x="5557838" y="2894013"/>
            <a:ext cx="142875" cy="6429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1" name="Up Arrow 10"/>
          <p:cNvSpPr/>
          <p:nvPr/>
        </p:nvSpPr>
        <p:spPr>
          <a:xfrm>
            <a:off x="6264275" y="2894013"/>
            <a:ext cx="142875" cy="6429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2" name="Up Arrow 11"/>
          <p:cNvSpPr/>
          <p:nvPr/>
        </p:nvSpPr>
        <p:spPr>
          <a:xfrm>
            <a:off x="7019925" y="2897188"/>
            <a:ext cx="142875" cy="6429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3" name="Up Arrow 12"/>
          <p:cNvSpPr/>
          <p:nvPr/>
        </p:nvSpPr>
        <p:spPr>
          <a:xfrm>
            <a:off x="7740650" y="2911475"/>
            <a:ext cx="142875" cy="6429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6049963" y="3608388"/>
            <a:ext cx="571500" cy="285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800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27313" y="3608388"/>
            <a:ext cx="571500" cy="285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800" b="1" dirty="0">
                <a:solidFill>
                  <a:schemeClr val="bg1"/>
                </a:solidFill>
              </a:rPr>
              <a:t>90%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68425" y="2420938"/>
            <a:ext cx="571500" cy="285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800" dirty="0">
                <a:solidFill>
                  <a:schemeClr val="bg1"/>
                </a:solidFill>
              </a:rPr>
              <a:t>100%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21119DF8-D864-43B8-BFA7-ED743CC924B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8080375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4200"/>
            <a:ext cx="8893175" cy="554355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800" dirty="0"/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Product Description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400" dirty="0"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400" dirty="0">
                <a:latin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</a:rPr>
              <a:t>	Lanemark tank heating system components: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1.	Gas burner</a:t>
            </a: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2.	Gas valve assembly</a:t>
            </a:r>
          </a:p>
          <a:p>
            <a:pPr marL="1371600" lvl="2" indent="-457200" eaLnBrk="1" hangingPunct="1">
              <a:lnSpc>
                <a:spcPct val="8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3.	Burner Controls</a:t>
            </a:r>
          </a:p>
          <a:p>
            <a:pPr marL="1371600" lvl="2" indent="-457200" eaLnBrk="1" hangingPunct="1">
              <a:lnSpc>
                <a:spcPct val="8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4.	Temperature controls</a:t>
            </a:r>
          </a:p>
          <a:p>
            <a:pPr marL="1371600" lvl="2" indent="-457200" eaLnBrk="1" hangingPunct="1">
              <a:lnSpc>
                <a:spcPct val="8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5.	Immersion tube heat exchanger</a:t>
            </a:r>
          </a:p>
          <a:p>
            <a:pPr marL="1371600" lvl="2" indent="-457200" eaLnBrk="1" hangingPunct="1">
              <a:lnSpc>
                <a:spcPct val="8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6.	Exhaust damper</a:t>
            </a:r>
          </a:p>
          <a:p>
            <a:pPr marL="1371600" lvl="2" indent="-457200" eaLnBrk="1" hangingPunct="1">
              <a:lnSpc>
                <a:spcPct val="8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1371600" lvl="2" indent="-4572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7.	Exhaust fan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600" b="1" dirty="0">
              <a:latin typeface="Arial" panose="020B0604020202020204" pitchFamily="34" charset="0"/>
            </a:endParaRPr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400" dirty="0">
              <a:latin typeface="Arial" panose="020B0604020202020204" pitchFamily="34" charset="0"/>
            </a:endParaRPr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600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600" dirty="0"/>
              <a:t>		</a:t>
            </a:r>
            <a:endParaRPr lang="en-US" altLang="en-US" sz="1600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600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00AA673A-03F1-4522-92FF-65F9BC7F23B2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1089025"/>
            <a:ext cx="6480175" cy="403225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Lanemark tank heating system components: 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1. TX Series Gas Burner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600" dirty="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 dirty="0"/>
              <a:t>		</a:t>
            </a:r>
            <a:endParaRPr lang="en-US" altLang="en-US" sz="800" dirty="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 dirty="0"/>
          </a:p>
        </p:txBody>
      </p:sp>
      <p:pic>
        <p:nvPicPr>
          <p:cNvPr id="49157" name="Picture 4" descr="TX Burn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100" y="2024063"/>
            <a:ext cx="5364163" cy="4083050"/>
          </a:xfrm>
          <a:noFill/>
        </p:spPr>
      </p:pic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4" descr="B891- 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9921" r="11024" b="8031"/>
          <a:stretch>
            <a:fillRect/>
          </a:stretch>
        </p:blipFill>
        <p:spPr bwMode="auto">
          <a:xfrm>
            <a:off x="2843213" y="3213100"/>
            <a:ext cx="360362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287338" y="765175"/>
            <a:ext cx="85010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Lanemark TX series burner system also comprises the following key assemblies: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 startAt="2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Gas valve train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 startAt="2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Burner controls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 startAt="4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Immersion tube heat exchanger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Calibri" panose="020F0502020204030204" pitchFamily="34" charset="0"/>
              <a:buAutoNum type="arabicPeriod" startAt="4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Flanged exhaust damper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Calibri" panose="020F0502020204030204" pitchFamily="34" charset="0"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	Exhaust fan</a:t>
            </a:r>
          </a:p>
        </p:txBody>
      </p:sp>
      <p:pic>
        <p:nvPicPr>
          <p:cNvPr id="51204" name="Picture 27" descr="B889- 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5" t="37794" r="38741" b="28346"/>
          <a:stretch>
            <a:fillRect/>
          </a:stretch>
        </p:blipFill>
        <p:spPr bwMode="auto">
          <a:xfrm>
            <a:off x="179388" y="3213100"/>
            <a:ext cx="25558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5" name="Group 35"/>
          <p:cNvGrpSpPr>
            <a:grpSpLocks/>
          </p:cNvGrpSpPr>
          <p:nvPr/>
        </p:nvGrpSpPr>
        <p:grpSpPr bwMode="auto">
          <a:xfrm>
            <a:off x="3311525" y="5741988"/>
            <a:ext cx="3117850" cy="2230437"/>
            <a:chOff x="2647664" y="5696556"/>
            <a:chExt cx="3014472" cy="2114807"/>
          </a:xfrm>
        </p:grpSpPr>
        <p:pic>
          <p:nvPicPr>
            <p:cNvPr id="51214" name="Picture 36" descr="B889- 1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1" t="71811" r="40315" b="8031"/>
            <a:stretch>
              <a:fillRect/>
            </a:stretch>
          </p:blipFill>
          <p:spPr bwMode="auto">
            <a:xfrm>
              <a:off x="4235945" y="5696556"/>
              <a:ext cx="1426191" cy="9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lowchart: Connector 42"/>
            <p:cNvSpPr/>
            <p:nvPr/>
          </p:nvSpPr>
          <p:spPr>
            <a:xfrm>
              <a:off x="2647664" y="7525375"/>
              <a:ext cx="285485" cy="2859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44" name="Flowchart: Connector 43"/>
          <p:cNvSpPr/>
          <p:nvPr/>
        </p:nvSpPr>
        <p:spPr>
          <a:xfrm>
            <a:off x="6119813" y="5734050"/>
            <a:ext cx="295275" cy="3016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2303463" y="3213100"/>
            <a:ext cx="295275" cy="3016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1208" name="TextBox 5"/>
          <p:cNvSpPr txBox="1">
            <a:spLocks noChangeArrowheads="1"/>
          </p:cNvSpPr>
          <p:nvPr/>
        </p:nvSpPr>
        <p:spPr bwMode="auto">
          <a:xfrm>
            <a:off x="688975" y="92075"/>
            <a:ext cx="8104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Lanemark TX Tank Heating Burner Systems</a:t>
            </a:r>
          </a:p>
        </p:txBody>
      </p:sp>
      <p:sp>
        <p:nvSpPr>
          <p:cNvPr id="2" name="Flowchart: Connector 44"/>
          <p:cNvSpPr/>
          <p:nvPr/>
        </p:nvSpPr>
        <p:spPr>
          <a:xfrm>
            <a:off x="6156325" y="3213100"/>
            <a:ext cx="295275" cy="3016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dirty="0">
                <a:solidFill>
                  <a:srgbClr val="FFFFFF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51210" name="Picture 19" descr="B889- 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3" t="8031" r="4094" b="18425"/>
          <a:stretch>
            <a:fillRect/>
          </a:stretch>
        </p:blipFill>
        <p:spPr bwMode="auto">
          <a:xfrm>
            <a:off x="6551613" y="3213100"/>
            <a:ext cx="259238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lowchart: Connector 24"/>
          <p:cNvSpPr/>
          <p:nvPr/>
        </p:nvSpPr>
        <p:spPr>
          <a:xfrm>
            <a:off x="8828088" y="3213100"/>
            <a:ext cx="315912" cy="30321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51212" name="Picture 30" descr="TX Gas Train Ed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052513"/>
            <a:ext cx="259238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owchart: Connector 44"/>
          <p:cNvSpPr/>
          <p:nvPr/>
        </p:nvSpPr>
        <p:spPr>
          <a:xfrm>
            <a:off x="8848725" y="1089025"/>
            <a:ext cx="295275" cy="3016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dirty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62D4C0F0-3317-472A-971B-238150F1C4CF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title"/>
          </p:nvPr>
        </p:nvSpPr>
        <p:spPr>
          <a:xfrm>
            <a:off x="215900" y="188913"/>
            <a:ext cx="8928100" cy="6842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pic>
        <p:nvPicPr>
          <p:cNvPr id="7" name="Picture 6" descr="TX1.jpg"/>
          <p:cNvPicPr>
            <a:picLocks noChangeAspect="1"/>
          </p:cNvPicPr>
          <p:nvPr/>
        </p:nvPicPr>
        <p:blipFill>
          <a:blip r:embed="rId3" cstate="print"/>
          <a:srcRect l="16312" t="10617" r="29547" b="14863"/>
          <a:stretch>
            <a:fillRect/>
          </a:stretch>
        </p:blipFill>
        <p:spPr>
          <a:xfrm>
            <a:off x="3239852" y="1052736"/>
            <a:ext cx="5321165" cy="53082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179388" y="928688"/>
            <a:ext cx="2952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latin typeface="Arial" panose="020B0604020202020204" pitchFamily="34" charset="0"/>
                <a:cs typeface="Arial" panose="020B0604020202020204" pitchFamily="34" charset="0"/>
              </a:rPr>
              <a:t>A typical Lanemark TX series high efficiency, small diameter immersion tube tank heating system assembly: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A5402D03-B113-4B18-92A1-E8334170C536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Combustion Engineering Limited</a:t>
            </a:r>
            <a:endParaRPr lang="en-US" sz="3200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8112"/>
            <a:ext cx="3959225" cy="4645025"/>
          </a:xfrm>
        </p:spPr>
        <p:txBody>
          <a:bodyPr/>
          <a:lstStyle/>
          <a:p>
            <a:pPr eaLnBrk="1" hangingPunct="1">
              <a:defRPr/>
            </a:pPr>
            <a:r>
              <a:rPr lang="en-GB" sz="1600" dirty="0">
                <a:latin typeface="Arial" charset="0"/>
              </a:rPr>
              <a:t>UK Company started operations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1600" dirty="0">
                <a:latin typeface="Arial" charset="0"/>
              </a:rPr>
              <a:t>	in 1981 following a Management Buy-Out from Dunlop Limited.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1600" dirty="0">
              <a:latin typeface="Arial" charset="0"/>
            </a:endParaRPr>
          </a:p>
          <a:p>
            <a:pPr eaLnBrk="1" hangingPunct="1">
              <a:defRPr/>
            </a:pPr>
            <a:r>
              <a:rPr lang="en-GB" sz="1600" dirty="0">
                <a:latin typeface="Arial" charset="0"/>
              </a:rPr>
              <a:t>Location –    Nuneaton, Warwickshire, UK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1600" dirty="0">
                <a:latin typeface="Arial" charset="0"/>
              </a:rPr>
              <a:t>	15 miles (25 km) east of Birmingham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1600" dirty="0">
                <a:latin typeface="Arial" charset="0"/>
              </a:rPr>
              <a:t>	90 miles (150 km) north of London.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1800" dirty="0">
              <a:latin typeface="Arial" charset="0"/>
            </a:endParaRPr>
          </a:p>
          <a:p>
            <a:pPr eaLnBrk="1" hangingPunct="1">
              <a:defRPr/>
            </a:pPr>
            <a:r>
              <a:rPr lang="en-GB" sz="1600" dirty="0">
                <a:latin typeface="Arial" charset="0"/>
              </a:rPr>
              <a:t>Modern 1000 m</a:t>
            </a:r>
            <a:r>
              <a:rPr lang="en-GB" sz="1600" baseline="30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factory built to Lanemark specifications in 1996.</a:t>
            </a:r>
          </a:p>
          <a:p>
            <a:pPr eaLnBrk="1" hangingPunct="1">
              <a:defRPr/>
            </a:pPr>
            <a:endParaRPr lang="en-GB" sz="1600" dirty="0">
              <a:latin typeface="Arial" charset="0"/>
            </a:endParaRPr>
          </a:p>
          <a:p>
            <a:pPr eaLnBrk="1" hangingPunct="1">
              <a:defRPr/>
            </a:pPr>
            <a:r>
              <a:rPr lang="en-GB" sz="1600" dirty="0">
                <a:latin typeface="Arial" charset="0"/>
              </a:rPr>
              <a:t>Second Management Buy-Out 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1600" dirty="0">
                <a:latin typeface="Arial" charset="0"/>
              </a:rPr>
              <a:t>	December 2005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6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sz="1600" dirty="0">
                <a:latin typeface="+mj-lt"/>
              </a:rPr>
              <a:t>ISO 9001 : 2008 QUALITY SYSTEM</a:t>
            </a:r>
            <a:endParaRPr lang="en-US" sz="1600" dirty="0">
              <a:latin typeface="+mj-lt"/>
            </a:endParaRP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en-GB" sz="1600" b="1" dirty="0">
              <a:latin typeface="Arial" charset="0"/>
            </a:endParaRPr>
          </a:p>
          <a:p>
            <a:pPr algn="just" eaLnBrk="1" hangingPunct="1">
              <a:defRPr/>
            </a:pPr>
            <a:endParaRPr lang="en-GB" sz="1800" b="1" dirty="0">
              <a:latin typeface="Arial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en-GB" sz="2800" dirty="0">
              <a:latin typeface="Arial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en-GB" sz="2800" dirty="0">
              <a:latin typeface="Arial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en-GB" sz="2800" dirty="0">
              <a:latin typeface="Arial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en-US" sz="2800" dirty="0">
              <a:latin typeface="Arial" charset="0"/>
            </a:endParaRPr>
          </a:p>
        </p:txBody>
      </p:sp>
      <p:pic>
        <p:nvPicPr>
          <p:cNvPr id="22533" name="Picture 8" descr="B891- 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76" y="1224403"/>
            <a:ext cx="4608512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B891-  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04" y="4391024"/>
            <a:ext cx="15843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B891-  16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71" y="4391025"/>
            <a:ext cx="16208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r="3197"/>
          <a:stretch>
            <a:fillRect/>
          </a:stretch>
        </p:blipFill>
        <p:spPr bwMode="auto">
          <a:xfrm>
            <a:off x="7740650" y="4385115"/>
            <a:ext cx="1389538" cy="226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D4202535-DA04-465B-9E25-5061C0D27A2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8263"/>
            <a:ext cx="8512175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2756"/>
            <a:ext cx="9144000" cy="6912707"/>
          </a:xfrm>
        </p:spPr>
        <p:txBody>
          <a:bodyPr/>
          <a:lstStyle/>
          <a:p>
            <a:pPr marL="609600" indent="-609600" eaLnBrk="1" hangingPunct="1"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marL="609600" indent="-609600" eaLnBrk="1" hangingPunct="1">
              <a:buClr>
                <a:schemeClr val="accent2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Arial" panose="020B0604020202020204" pitchFamily="34" charset="0"/>
              </a:rPr>
              <a:t>TxCalc calculates tank heat losses and heat input requirements</a:t>
            </a:r>
          </a:p>
          <a:p>
            <a:pPr marL="609600" indent="-609600" eaLnBrk="1" hangingPunct="1">
              <a:buClr>
                <a:schemeClr val="hlink"/>
              </a:buClr>
              <a:buSzTx/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 </a:t>
            </a:r>
          </a:p>
          <a:p>
            <a:pPr marL="609600" indent="-609600" eaLnBrk="1" hangingPunct="1">
              <a:buClr>
                <a:schemeClr val="accent2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Arial" panose="020B0604020202020204" pitchFamily="34" charset="0"/>
              </a:rPr>
              <a:t>TxCalc predicts the performance of alternative small diameter</a:t>
            </a:r>
          </a:p>
          <a:p>
            <a:pPr marL="609600" indent="-609600" eaLnBrk="1" hangingPunct="1"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immersion tube heat exchanger configurations</a:t>
            </a:r>
          </a:p>
          <a:p>
            <a:pPr marL="609600" indent="-609600" eaLnBrk="1" hangingPunct="1">
              <a:buClr>
                <a:schemeClr val="hlink"/>
              </a:buClr>
              <a:buSzTx/>
              <a:buFont typeface="Wingdings" panose="05000000000000000000" pitchFamily="2" charset="2"/>
              <a:buChar char="q"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609600" indent="-609600" eaLnBrk="1" hangingPunct="1">
              <a:buClr>
                <a:schemeClr val="accent2"/>
              </a:buClr>
              <a:buSzTx/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Arial" panose="020B0604020202020204" pitchFamily="34" charset="0"/>
              </a:rPr>
              <a:t>TxCalc selects the correct exhaust fan for each Lanemark </a:t>
            </a:r>
          </a:p>
          <a:p>
            <a:pPr marL="609600" indent="-609600" eaLnBrk="1" hangingPunct="1"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tank heating burner system (or groups of burner systems)</a:t>
            </a:r>
          </a:p>
          <a:p>
            <a:pPr marL="609600" indent="-609600" eaLnBrk="1" hangingPunct="1">
              <a:buSzTx/>
              <a:buFont typeface="Wingdings" panose="05000000000000000000" pitchFamily="2" charset="2"/>
              <a:buNone/>
            </a:pPr>
            <a:endParaRPr lang="en-GB" altLang="en-US" sz="1600" b="1" dirty="0">
              <a:latin typeface="Arial" panose="020B0604020202020204" pitchFamily="34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endParaRPr lang="en-GB" altLang="en-US" sz="3600" u="sng" dirty="0"/>
          </a:p>
          <a:p>
            <a:pPr marL="609600" indent="-609600" eaLnBrk="1" hangingPunct="1">
              <a:buSzTx/>
              <a:buFont typeface="Wingdings" panose="05000000000000000000" pitchFamily="2" charset="2"/>
              <a:buNone/>
            </a:pPr>
            <a:endParaRPr lang="en-GB" altLang="en-US" sz="3600" dirty="0"/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683568" y="976313"/>
            <a:ext cx="7219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TxCalc Tank Heat Loss and Heat Exchanger Design software</a:t>
            </a:r>
            <a:r>
              <a:rPr lang="en-GB" altLang="en-US" sz="2000" b="1" dirty="0"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55302" name="Picture 7" descr="TANKBG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2" y="3941762"/>
            <a:ext cx="36353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C83D90CE-4CA8-4F0C-809F-3478AECA37AB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8080375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454025" y="1377950"/>
            <a:ext cx="453707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TxCalc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® “Heat Losses” section of the program provides a comprehensive statement of the heat loads, which will result from: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3113" y="2487613"/>
            <a:ext cx="45720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GB" sz="1600" dirty="0">
                <a:latin typeface="+mj-lt"/>
                <a:cs typeface="Arial" pitchFamily="34" charset="0"/>
              </a:rPr>
              <a:t>1. Production Heat Losses (kW)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Wall losses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Surface losses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Make-up losses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Production/carrier losses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Other losses </a:t>
            </a:r>
            <a:r>
              <a:rPr lang="en-GB" sz="1600" i="1" dirty="0">
                <a:latin typeface="+mj-lt"/>
                <a:cs typeface="Arial" pitchFamily="34" charset="0"/>
              </a:rPr>
              <a:t>(i.e. spray losses)</a:t>
            </a:r>
          </a:p>
        </p:txBody>
      </p:sp>
      <p:sp>
        <p:nvSpPr>
          <p:cNvPr id="57350" name="Rectangle 4"/>
          <p:cNvSpPr>
            <a:spLocks noChangeArrowheads="1"/>
          </p:cNvSpPr>
          <p:nvPr/>
        </p:nvSpPr>
        <p:spPr bwMode="auto">
          <a:xfrm>
            <a:off x="824064" y="4329113"/>
            <a:ext cx="23587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Warm-up Loads (kW)</a:t>
            </a:r>
          </a:p>
        </p:txBody>
      </p:sp>
      <p:pic>
        <p:nvPicPr>
          <p:cNvPr id="9" name="Picture 8" descr="Tank 1 Calcs_Pag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377950"/>
            <a:ext cx="3714750" cy="52562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140200" y="2987675"/>
            <a:ext cx="4932363" cy="2038350"/>
            <a:chOff x="285720" y="3357562"/>
            <a:chExt cx="3576659" cy="1501784"/>
          </a:xfrm>
        </p:grpSpPr>
        <p:sp>
          <p:nvSpPr>
            <p:cNvPr id="57354" name="AutoShape 11"/>
            <p:cNvSpPr>
              <a:spLocks noChangeArrowheads="1"/>
            </p:cNvSpPr>
            <p:nvPr/>
          </p:nvSpPr>
          <p:spPr bwMode="auto">
            <a:xfrm rot="10800000">
              <a:off x="3286116" y="3714752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55" name="AutoShape 11"/>
            <p:cNvSpPr>
              <a:spLocks noChangeArrowheads="1"/>
            </p:cNvSpPr>
            <p:nvPr/>
          </p:nvSpPr>
          <p:spPr bwMode="auto">
            <a:xfrm rot="10800000">
              <a:off x="3286116" y="3857628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56" name="AutoShape 11"/>
            <p:cNvSpPr>
              <a:spLocks noChangeArrowheads="1"/>
            </p:cNvSpPr>
            <p:nvPr/>
          </p:nvSpPr>
          <p:spPr bwMode="auto">
            <a:xfrm rot="10800000">
              <a:off x="3286116" y="3500438"/>
              <a:ext cx="576263" cy="144463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57" name="AutoShape 11"/>
            <p:cNvSpPr>
              <a:spLocks noChangeArrowheads="1"/>
            </p:cNvSpPr>
            <p:nvPr/>
          </p:nvSpPr>
          <p:spPr bwMode="auto">
            <a:xfrm rot="10800000">
              <a:off x="3286116" y="3643314"/>
              <a:ext cx="576263" cy="144463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58" name="AutoShape 11"/>
            <p:cNvSpPr>
              <a:spLocks noChangeArrowheads="1"/>
            </p:cNvSpPr>
            <p:nvPr/>
          </p:nvSpPr>
          <p:spPr bwMode="auto">
            <a:xfrm>
              <a:off x="285720" y="4643446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59" name="AutoShape 11"/>
            <p:cNvSpPr>
              <a:spLocks noChangeArrowheads="1"/>
            </p:cNvSpPr>
            <p:nvPr/>
          </p:nvSpPr>
          <p:spPr bwMode="auto">
            <a:xfrm rot="10800000">
              <a:off x="3286116" y="3429000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0" name="AutoShape 11"/>
            <p:cNvSpPr>
              <a:spLocks noChangeArrowheads="1"/>
            </p:cNvSpPr>
            <p:nvPr/>
          </p:nvSpPr>
          <p:spPr bwMode="auto">
            <a:xfrm rot="10800000">
              <a:off x="3286116" y="3357562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1" name="AutoShape 11"/>
            <p:cNvSpPr>
              <a:spLocks noChangeArrowheads="1"/>
            </p:cNvSpPr>
            <p:nvPr/>
          </p:nvSpPr>
          <p:spPr bwMode="auto">
            <a:xfrm>
              <a:off x="285720" y="3714752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2" name="AutoShape 11"/>
            <p:cNvSpPr>
              <a:spLocks noChangeArrowheads="1"/>
            </p:cNvSpPr>
            <p:nvPr/>
          </p:nvSpPr>
          <p:spPr bwMode="auto">
            <a:xfrm>
              <a:off x="285720" y="3857628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3" name="AutoShape 11"/>
            <p:cNvSpPr>
              <a:spLocks noChangeArrowheads="1"/>
            </p:cNvSpPr>
            <p:nvPr/>
          </p:nvSpPr>
          <p:spPr bwMode="auto">
            <a:xfrm>
              <a:off x="285720" y="3500438"/>
              <a:ext cx="576263" cy="144463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4" name="AutoShape 11"/>
            <p:cNvSpPr>
              <a:spLocks noChangeArrowheads="1"/>
            </p:cNvSpPr>
            <p:nvPr/>
          </p:nvSpPr>
          <p:spPr bwMode="auto">
            <a:xfrm>
              <a:off x="285720" y="3643314"/>
              <a:ext cx="576263" cy="144463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5" name="AutoShape 11"/>
            <p:cNvSpPr>
              <a:spLocks noChangeArrowheads="1"/>
            </p:cNvSpPr>
            <p:nvPr/>
          </p:nvSpPr>
          <p:spPr bwMode="auto">
            <a:xfrm>
              <a:off x="285720" y="3429000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6" name="AutoShape 11"/>
            <p:cNvSpPr>
              <a:spLocks noChangeArrowheads="1"/>
            </p:cNvSpPr>
            <p:nvPr/>
          </p:nvSpPr>
          <p:spPr bwMode="auto">
            <a:xfrm>
              <a:off x="285720" y="3357562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7" name="AutoShape 11"/>
            <p:cNvSpPr>
              <a:spLocks noChangeArrowheads="1"/>
            </p:cNvSpPr>
            <p:nvPr/>
          </p:nvSpPr>
          <p:spPr bwMode="auto">
            <a:xfrm rot="10800000">
              <a:off x="3286116" y="4214818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8" name="AutoShape 11"/>
            <p:cNvSpPr>
              <a:spLocks noChangeArrowheads="1"/>
            </p:cNvSpPr>
            <p:nvPr/>
          </p:nvSpPr>
          <p:spPr bwMode="auto">
            <a:xfrm rot="10800000">
              <a:off x="3286116" y="4143380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69" name="AutoShape 11"/>
            <p:cNvSpPr>
              <a:spLocks noChangeArrowheads="1"/>
            </p:cNvSpPr>
            <p:nvPr/>
          </p:nvSpPr>
          <p:spPr bwMode="auto">
            <a:xfrm rot="10800000">
              <a:off x="3286116" y="4714884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7370" name="AutoShape 11"/>
            <p:cNvSpPr>
              <a:spLocks noChangeArrowheads="1"/>
            </p:cNvSpPr>
            <p:nvPr/>
          </p:nvSpPr>
          <p:spPr bwMode="auto">
            <a:xfrm rot="10800000">
              <a:off x="3286116" y="4643446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</p:grpSp>
      <p:sp>
        <p:nvSpPr>
          <p:cNvPr id="57353" name="TextBox 6"/>
          <p:cNvSpPr txBox="1">
            <a:spLocks noChangeArrowheads="1"/>
          </p:cNvSpPr>
          <p:nvPr/>
        </p:nvSpPr>
        <p:spPr bwMode="auto">
          <a:xfrm>
            <a:off x="2220913" y="728663"/>
            <a:ext cx="484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Lanemark TxCalc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Heat Loss </a:t>
            </a:r>
            <a:r>
              <a:rPr lang="en-GB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Computer Program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C37056C4-DC1E-4ECD-AFC4-09CFA7A1903F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8080375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1943100" y="728663"/>
            <a:ext cx="53657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Lanemark TxCalc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Heat Exchanger </a:t>
            </a:r>
            <a:r>
              <a:rPr lang="en-GB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Computer Program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Tank 1 Calcs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235075"/>
            <a:ext cx="3870325" cy="54752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30"/>
          <p:cNvGrpSpPr>
            <a:grpSpLocks/>
          </p:cNvGrpSpPr>
          <p:nvPr/>
        </p:nvGrpSpPr>
        <p:grpSpPr bwMode="auto">
          <a:xfrm>
            <a:off x="3779838" y="3979863"/>
            <a:ext cx="4105275" cy="744537"/>
            <a:chOff x="285720" y="4429132"/>
            <a:chExt cx="2647965" cy="501652"/>
          </a:xfrm>
        </p:grpSpPr>
        <p:sp>
          <p:nvSpPr>
            <p:cNvPr id="59401" name="AutoShape 11"/>
            <p:cNvSpPr>
              <a:spLocks noChangeArrowheads="1"/>
            </p:cNvSpPr>
            <p:nvPr/>
          </p:nvSpPr>
          <p:spPr bwMode="auto">
            <a:xfrm>
              <a:off x="285720" y="4786322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2" name="AutoShape 11"/>
            <p:cNvSpPr>
              <a:spLocks noChangeArrowheads="1"/>
            </p:cNvSpPr>
            <p:nvPr/>
          </p:nvSpPr>
          <p:spPr bwMode="auto">
            <a:xfrm>
              <a:off x="285720" y="4714884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3" name="AutoShape 11"/>
            <p:cNvSpPr>
              <a:spLocks noChangeArrowheads="1"/>
            </p:cNvSpPr>
            <p:nvPr/>
          </p:nvSpPr>
          <p:spPr bwMode="auto">
            <a:xfrm>
              <a:off x="285720" y="4643446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4" name="AutoShape 11"/>
            <p:cNvSpPr>
              <a:spLocks noChangeArrowheads="1"/>
            </p:cNvSpPr>
            <p:nvPr/>
          </p:nvSpPr>
          <p:spPr bwMode="auto">
            <a:xfrm>
              <a:off x="285720" y="4572008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5" name="AutoShape 11"/>
            <p:cNvSpPr>
              <a:spLocks noChangeArrowheads="1"/>
            </p:cNvSpPr>
            <p:nvPr/>
          </p:nvSpPr>
          <p:spPr bwMode="auto">
            <a:xfrm flipV="1">
              <a:off x="285720" y="4500570"/>
              <a:ext cx="576263" cy="142876"/>
            </a:xfrm>
            <a:prstGeom prst="rightArrow">
              <a:avLst>
                <a:gd name="adj1" fmla="val 50000"/>
                <a:gd name="adj2" fmla="val 9973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6" name="AutoShape 11"/>
            <p:cNvSpPr>
              <a:spLocks noChangeArrowheads="1"/>
            </p:cNvSpPr>
            <p:nvPr/>
          </p:nvSpPr>
          <p:spPr bwMode="auto">
            <a:xfrm flipV="1">
              <a:off x="285720" y="4429132"/>
              <a:ext cx="576263" cy="142876"/>
            </a:xfrm>
            <a:prstGeom prst="rightArrow">
              <a:avLst>
                <a:gd name="adj1" fmla="val 50000"/>
                <a:gd name="adj2" fmla="val 9973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7" name="AutoShape 11"/>
            <p:cNvSpPr>
              <a:spLocks noChangeArrowheads="1"/>
            </p:cNvSpPr>
            <p:nvPr/>
          </p:nvSpPr>
          <p:spPr bwMode="auto">
            <a:xfrm rot="10800000">
              <a:off x="2357422" y="4786322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8" name="AutoShape 11"/>
            <p:cNvSpPr>
              <a:spLocks noChangeArrowheads="1"/>
            </p:cNvSpPr>
            <p:nvPr/>
          </p:nvSpPr>
          <p:spPr bwMode="auto">
            <a:xfrm rot="10800000">
              <a:off x="2357422" y="4714884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09" name="AutoShape 11"/>
            <p:cNvSpPr>
              <a:spLocks noChangeArrowheads="1"/>
            </p:cNvSpPr>
            <p:nvPr/>
          </p:nvSpPr>
          <p:spPr bwMode="auto">
            <a:xfrm rot="10800000">
              <a:off x="2357422" y="4643446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10" name="AutoShape 11"/>
            <p:cNvSpPr>
              <a:spLocks noChangeArrowheads="1"/>
            </p:cNvSpPr>
            <p:nvPr/>
          </p:nvSpPr>
          <p:spPr bwMode="auto">
            <a:xfrm rot="10800000">
              <a:off x="2357422" y="4572008"/>
              <a:ext cx="576263" cy="144462"/>
            </a:xfrm>
            <a:prstGeom prst="rightArrow">
              <a:avLst>
                <a:gd name="adj1" fmla="val 50000"/>
                <a:gd name="adj2" fmla="val 99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11" name="AutoShape 11"/>
            <p:cNvSpPr>
              <a:spLocks noChangeArrowheads="1"/>
            </p:cNvSpPr>
            <p:nvPr/>
          </p:nvSpPr>
          <p:spPr bwMode="auto">
            <a:xfrm rot="10800000" flipV="1">
              <a:off x="2357422" y="4500570"/>
              <a:ext cx="576263" cy="142876"/>
            </a:xfrm>
            <a:prstGeom prst="rightArrow">
              <a:avLst>
                <a:gd name="adj1" fmla="val 50000"/>
                <a:gd name="adj2" fmla="val 9973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  <p:sp>
          <p:nvSpPr>
            <p:cNvPr id="59412" name="AutoShape 11"/>
            <p:cNvSpPr>
              <a:spLocks noChangeArrowheads="1"/>
            </p:cNvSpPr>
            <p:nvPr/>
          </p:nvSpPr>
          <p:spPr bwMode="auto">
            <a:xfrm rot="10800000" flipV="1">
              <a:off x="2357422" y="4429132"/>
              <a:ext cx="576263" cy="142876"/>
            </a:xfrm>
            <a:prstGeom prst="rightArrow">
              <a:avLst>
                <a:gd name="adj1" fmla="val 50000"/>
                <a:gd name="adj2" fmla="val 9973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2400"/>
            </a:p>
          </p:txBody>
        </p:sp>
      </p:grpSp>
      <p:sp>
        <p:nvSpPr>
          <p:cNvPr id="59399" name="Rectangle 1"/>
          <p:cNvSpPr>
            <a:spLocks noChangeArrowheads="1"/>
          </p:cNvSpPr>
          <p:nvPr/>
        </p:nvSpPr>
        <p:spPr bwMode="auto">
          <a:xfrm>
            <a:off x="382588" y="1273175"/>
            <a:ext cx="31892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TxCalc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® program “models” the anticipated performance of this suggested design by breaking down the total proposed heat exchanger into a number of zones (each equivalent to “one pipe diameter”) and carrying out heat exchange calculations at every zone. 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588" y="3838575"/>
            <a:ext cx="3563937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600" dirty="0">
                <a:latin typeface="+mj-lt"/>
                <a:cs typeface="Arial" pitchFamily="34" charset="0"/>
              </a:rPr>
              <a:t>The following is calculated:</a:t>
            </a:r>
          </a:p>
          <a:p>
            <a:pPr eaLnBrk="1" hangingPunct="1">
              <a:defRPr/>
            </a:pPr>
            <a:endParaRPr lang="en-GB" sz="1600" dirty="0">
              <a:latin typeface="+mj-lt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Expected efficiency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Flue gas temperature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Average heat flux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Maximum heat flux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Maximum pipe temperature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>
                <a:latin typeface="+mj-lt"/>
                <a:cs typeface="Arial" pitchFamily="34" charset="0"/>
              </a:rPr>
              <a:t>   Pressure drop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6DF58F1-2B90-4353-AF13-ADA15C9B3CF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8080375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pic>
        <p:nvPicPr>
          <p:cNvPr id="5" name="Picture 4" descr="71363 iss02_Page_1.jpg"/>
          <p:cNvPicPr>
            <a:picLocks noChangeAspect="1"/>
          </p:cNvPicPr>
          <p:nvPr/>
        </p:nvPicPr>
        <p:blipFill>
          <a:blip r:embed="rId3"/>
          <a:srcRect l="21545" t="2858" r="25248" b="14290"/>
          <a:stretch>
            <a:fillRect/>
          </a:stretch>
        </p:blipFill>
        <p:spPr>
          <a:xfrm>
            <a:off x="1779588" y="692150"/>
            <a:ext cx="5745162" cy="519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5" name="Rectangle 1"/>
          <p:cNvSpPr>
            <a:spLocks noChangeArrowheads="1"/>
          </p:cNvSpPr>
          <p:nvPr/>
        </p:nvSpPr>
        <p:spPr bwMode="auto">
          <a:xfrm>
            <a:off x="2519363" y="6016625"/>
            <a:ext cx="5005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“Helical coil” immersion tube heat exchangers designed for installation in cylindrical vessels.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1EC926F6-AA1B-4F96-B09F-53ED0DCBD85A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title"/>
          </p:nvPr>
        </p:nvSpPr>
        <p:spPr>
          <a:xfrm>
            <a:off x="215900" y="188913"/>
            <a:ext cx="8928100" cy="6842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6349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873124"/>
            <a:ext cx="7772400" cy="53641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/>
              <a:t>       </a:t>
            </a:r>
            <a:r>
              <a:rPr lang="en-GB" altLang="en-US" sz="2000" dirty="0">
                <a:latin typeface="Arial" panose="020B0604020202020204" pitchFamily="34" charset="0"/>
              </a:rPr>
              <a:t>Applications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	A.	</a:t>
            </a:r>
            <a:r>
              <a:rPr lang="en-GB" altLang="en-US" sz="2000" u="sng" dirty="0">
                <a:latin typeface="Arial" panose="020B0604020202020204" pitchFamily="34" charset="0"/>
              </a:rPr>
              <a:t>Product/Metal Finishing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		Heating of all types of process tanks 				containing liquids such as: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water and de-mineralised water</a:t>
            </a:r>
          </a:p>
          <a:p>
            <a:pPr lvl="4" eaLnBrk="1" hangingPunct="1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alkali degreasing chemicals</a:t>
            </a:r>
          </a:p>
          <a:p>
            <a:pPr lvl="4" eaLnBrk="1" hangingPunct="1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phosphating chemicals (zinc, iron, manganese) 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dirty="0">
                <a:latin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</a:rPr>
              <a:t>Typical processes include: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pre-treatment of metal parts prior to painting</a:t>
            </a:r>
          </a:p>
          <a:p>
            <a:pPr lvl="4" eaLnBrk="1" hangingPunct="1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aluminium anodising</a:t>
            </a:r>
          </a:p>
          <a:p>
            <a:pPr lvl="4" eaLnBrk="1" hangingPunct="1">
              <a:lnSpc>
                <a:spcPct val="90000"/>
              </a:lnSpc>
            </a:pPr>
            <a:r>
              <a:rPr lang="en-GB" altLang="en-US" dirty="0">
                <a:latin typeface="Arial" panose="020B0604020202020204" pitchFamily="34" charset="0"/>
              </a:rPr>
              <a:t>plating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6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080C3D8F-3DA7-4E82-BC3A-FC417156FEF9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0"/>
            <a:ext cx="8080375" cy="8731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944563"/>
            <a:ext cx="6553200" cy="8001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Site Installation: Offshore Stainless Ltd, UK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3563938" y="6200775"/>
            <a:ext cx="27717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TX 30N – 210 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</p:txBody>
      </p:sp>
      <p:pic>
        <p:nvPicPr>
          <p:cNvPr id="65543" name="Picture 10" descr="Offsho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412875"/>
            <a:ext cx="6048375" cy="4537075"/>
          </a:xfrm>
          <a:noFill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2B3C6020-9F65-4047-A58C-D1B78C18420C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119063"/>
            <a:ext cx="8080375" cy="5222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63713" y="908050"/>
            <a:ext cx="5257800" cy="6921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Site Installation: IPE, UK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67590" name="Text Box 8"/>
          <p:cNvSpPr txBox="1">
            <a:spLocks noChangeArrowheads="1"/>
          </p:cNvSpPr>
          <p:nvPr/>
        </p:nvSpPr>
        <p:spPr bwMode="auto">
          <a:xfrm>
            <a:off x="2519363" y="6021388"/>
            <a:ext cx="55086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TX 20 – 60 kW  	               	Stainless steel immersion 			     tube heat exchanger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			         (zinc phosphate)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</p:txBody>
      </p:sp>
      <p:pic>
        <p:nvPicPr>
          <p:cNvPr id="67591" name="Picture 11" descr="IPE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04925"/>
            <a:ext cx="3457575" cy="4608513"/>
          </a:xfrm>
          <a:noFill/>
        </p:spPr>
      </p:pic>
      <p:pic>
        <p:nvPicPr>
          <p:cNvPr id="67592" name="Picture 6" descr="IPEH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04925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4C06AE40-B305-4C96-9671-AD098F2803B1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1016000"/>
            <a:ext cx="7418387" cy="655638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Wire Processing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024188" y="4530725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684213" y="4581525"/>
            <a:ext cx="3457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Degreasing, coating, phosphating</a:t>
            </a:r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5940425" y="4618038"/>
            <a:ext cx="2017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Finished product</a:t>
            </a:r>
          </a:p>
        </p:txBody>
      </p:sp>
      <p:pic>
        <p:nvPicPr>
          <p:cNvPr id="69640" name="Picture 10" descr="TXBURN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3816350" cy="2601912"/>
          </a:xfrm>
          <a:noFill/>
        </p:spPr>
      </p:pic>
      <p:pic>
        <p:nvPicPr>
          <p:cNvPr id="69641" name="Picture 12" descr="WIRESHO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73238"/>
            <a:ext cx="4103687" cy="2613025"/>
          </a:xfrm>
          <a:noFill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45048331-ABFD-4C28-8322-7E98A733806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1016000"/>
            <a:ext cx="7418387" cy="655638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Aluminium Anodising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71685" name="Text Box 4"/>
          <p:cNvSpPr txBox="1">
            <a:spLocks noChangeArrowheads="1"/>
          </p:cNvSpPr>
          <p:nvPr/>
        </p:nvSpPr>
        <p:spPr bwMode="auto">
          <a:xfrm>
            <a:off x="3024188" y="4530725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71686" name="Text Box 5"/>
          <p:cNvSpPr txBox="1">
            <a:spLocks noChangeArrowheads="1"/>
          </p:cNvSpPr>
          <p:nvPr/>
        </p:nvSpPr>
        <p:spPr bwMode="auto">
          <a:xfrm>
            <a:off x="2592388" y="5624513"/>
            <a:ext cx="3595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Typical Aluminium Anodising Plant</a:t>
            </a:r>
          </a:p>
        </p:txBody>
      </p:sp>
      <p:pic>
        <p:nvPicPr>
          <p:cNvPr id="71687" name="Picture 13" descr="Anodisingline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8" y="1592263"/>
            <a:ext cx="2735262" cy="3600450"/>
          </a:xfrm>
          <a:noFill/>
        </p:spPr>
      </p:pic>
      <p:pic>
        <p:nvPicPr>
          <p:cNvPr id="71688" name="Picture 14" descr="Anodisingline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1592263"/>
            <a:ext cx="4716463" cy="3602037"/>
          </a:xfr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71450"/>
            <a:ext cx="87280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836613"/>
            <a:ext cx="7418387" cy="655637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Paint Pre-Treatment - Spray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pic>
        <p:nvPicPr>
          <p:cNvPr id="737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561657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89363"/>
            <a:ext cx="394811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88" y="5554663"/>
            <a:ext cx="4932362" cy="655637"/>
          </a:xfrm>
          <a:prstGeom prst="rect">
            <a:avLst/>
          </a:prstGeom>
          <a:noFill/>
          <a:ln>
            <a:noFill/>
          </a:ln>
          <a:extLst/>
        </p:spPr>
        <p:txBody>
          <a:bodyPr lIns="182562" tIns="46038" rIns="182562" bIns="46038"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sz="1600" b="1" dirty="0">
                <a:latin typeface="Arial" charset="0"/>
              </a:rPr>
              <a:t>Site Installation: Coopers Lighting Limited, UK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sz="1600" b="1" dirty="0">
                <a:latin typeface="+mj-lt"/>
              </a:rPr>
              <a:t>2 x TX60 Tank Heating Systems</a:t>
            </a:r>
          </a:p>
          <a:p>
            <a:pPr marL="609600" indent="-6096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sz="800" dirty="0"/>
              <a:t>		</a:t>
            </a:r>
            <a:endParaRPr lang="en-US" sz="800" dirty="0"/>
          </a:p>
          <a:p>
            <a:pPr marL="609600" indent="-6096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en-US" sz="800" dirty="0"/>
          </a:p>
        </p:txBody>
      </p:sp>
      <p:sp>
        <p:nvSpPr>
          <p:cNvPr id="73735" name="Rectangle 3"/>
          <p:cNvSpPr txBox="1">
            <a:spLocks noChangeArrowheads="1"/>
          </p:cNvSpPr>
          <p:nvPr/>
        </p:nvSpPr>
        <p:spPr bwMode="auto">
          <a:xfrm>
            <a:off x="5292725" y="3248025"/>
            <a:ext cx="37084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562" tIns="46038" rIns="182562" bIns="46038"/>
          <a:lstStyle>
            <a:lvl1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Lanemark OEM: TD Finishing, UK</a:t>
            </a:r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92087"/>
            <a:ext cx="8080375" cy="515938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Global Reach</a:t>
            </a:r>
          </a:p>
        </p:txBody>
      </p:sp>
      <p:pic>
        <p:nvPicPr>
          <p:cNvPr id="3686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0925"/>
            <a:ext cx="9164638" cy="515461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736725"/>
            <a:ext cx="2195512" cy="4935538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Australia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Austria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Belgium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Canada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China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Czech Republic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Germany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Holland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Hungary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India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Indonesia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Italy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sz="2000" kern="1200" dirty="0">
                <a:latin typeface="+mj-lt"/>
              </a:rPr>
              <a:t>Luxembourg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GB" sz="2000" kern="1200" dirty="0"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dirty="0"/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8E90C2F8-FA17-46F0-A325-1C809D3828CD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" name="TextBox 14"/>
          <p:cNvSpPr txBox="1"/>
          <p:nvPr/>
        </p:nvSpPr>
        <p:spPr>
          <a:xfrm>
            <a:off x="6654800" y="1736725"/>
            <a:ext cx="2771775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Malaysia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Mexico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New Zealand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Norway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Poland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Russia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Singapore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Slovakia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Sweden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Thailand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Turkey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United Kingdom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>
                <a:latin typeface="+mj-lt"/>
              </a:rPr>
              <a:t>USA</a:t>
            </a:r>
            <a:endParaRPr lang="en-GB" dirty="0">
              <a:latin typeface="+mj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51175" y="2176463"/>
            <a:ext cx="2917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DISTRIBUTORS</a:t>
            </a:r>
          </a:p>
        </p:txBody>
      </p:sp>
    </p:spTree>
    <p:extLst>
      <p:ext uri="{BB962C8B-B14F-4D97-AF65-F5344CB8AC3E}">
        <p14:creationId xmlns:p14="http://schemas.microsoft.com/office/powerpoint/2010/main" val="381366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71450"/>
            <a:ext cx="87280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233488"/>
            <a:ext cx="60483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836613"/>
            <a:ext cx="7418387" cy="655637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Paint Pre-Treatment - Spray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75781" name="Rectangle 3"/>
          <p:cNvSpPr txBox="1">
            <a:spLocks noChangeArrowheads="1"/>
          </p:cNvSpPr>
          <p:nvPr/>
        </p:nvSpPr>
        <p:spPr bwMode="auto">
          <a:xfrm>
            <a:off x="395288" y="5913438"/>
            <a:ext cx="81375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562" tIns="46038" rIns="182562" bIns="46038"/>
          <a:lstStyle>
            <a:lvl1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Site Installation: Panweld, Malaysia/ Samsung Microwave Oven Manufacturing</a:t>
            </a:r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/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71450"/>
            <a:ext cx="87280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836613"/>
            <a:ext cx="7418387" cy="655637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Paint Pre-Treatment - Spray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77828" name="Rectangle 3"/>
          <p:cNvSpPr txBox="1">
            <a:spLocks noChangeArrowheads="1"/>
          </p:cNvSpPr>
          <p:nvPr/>
        </p:nvSpPr>
        <p:spPr bwMode="auto">
          <a:xfrm>
            <a:off x="323850" y="4052888"/>
            <a:ext cx="36353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562" tIns="46038" rIns="182562" bIns="46038"/>
          <a:lstStyle>
            <a:lvl1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Site Installation: Metokote, UK</a:t>
            </a:r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/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pic>
        <p:nvPicPr>
          <p:cNvPr id="778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04925"/>
            <a:ext cx="3492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4052888"/>
            <a:ext cx="348932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1304925"/>
            <a:ext cx="3492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095836" y="4046986"/>
            <a:ext cx="3672408" cy="2754306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AB89E9D2-32A5-4F3B-BCE9-7B0DBEB51DDA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71450"/>
            <a:ext cx="87280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88740"/>
            <a:ext cx="7772400" cy="50768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       </a:t>
            </a:r>
            <a:r>
              <a:rPr lang="en-GB" altLang="en-US" sz="1800" b="1" dirty="0">
                <a:latin typeface="Arial" panose="020B0604020202020204" pitchFamily="34" charset="0"/>
              </a:rPr>
              <a:t>Applications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GB" altLang="en-US" sz="18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2400" dirty="0"/>
              <a:t>		</a:t>
            </a:r>
            <a:r>
              <a:rPr lang="en-GB" altLang="en-US" sz="1600" dirty="0">
                <a:latin typeface="Arial" panose="020B0604020202020204" pitchFamily="34" charset="0"/>
              </a:rPr>
              <a:t>B.	Washing Machines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Heating of all types of industrial and 					commercial washing machines containing 				liquids such as: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/>
            <a:r>
              <a:rPr lang="en-GB" altLang="en-US" sz="1600" dirty="0">
                <a:latin typeface="Arial" panose="020B0604020202020204" pitchFamily="34" charset="0"/>
              </a:rPr>
              <a:t>alkali degreasing/detergent chemicals</a:t>
            </a:r>
          </a:p>
          <a:p>
            <a:pPr lvl="4" eaLnBrk="1" hangingPunct="1"/>
            <a:r>
              <a:rPr lang="en-GB" altLang="en-US" sz="1600" dirty="0">
                <a:latin typeface="Arial" panose="020B0604020202020204" pitchFamily="34" charset="0"/>
              </a:rPr>
              <a:t>rinse water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typical processes include: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/>
            <a:r>
              <a:rPr lang="en-GB" altLang="en-US" sz="1600" dirty="0">
                <a:latin typeface="Arial" panose="020B0604020202020204" pitchFamily="34" charset="0"/>
              </a:rPr>
              <a:t>pre-wash, washing and hot rinsing of plastic crates, and metal trays for the food and drink industries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800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DC246A1D-DED8-4782-B934-F71DC366B1E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8" y="90488"/>
            <a:ext cx="8080375" cy="7016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981075"/>
            <a:ext cx="7418388" cy="655638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Twin Track Plastic Tray Washing Machine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81925" name="Text Box 4"/>
          <p:cNvSpPr txBox="1">
            <a:spLocks noChangeArrowheads="1"/>
          </p:cNvSpPr>
          <p:nvPr/>
        </p:nvSpPr>
        <p:spPr bwMode="auto">
          <a:xfrm>
            <a:off x="3024188" y="4530725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pic>
        <p:nvPicPr>
          <p:cNvPr id="81926" name="Picture 8" descr="P10107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84313"/>
            <a:ext cx="7475538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8575"/>
            <a:ext cx="8080375" cy="774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2124075" y="944563"/>
            <a:ext cx="5562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Plastic Crate Washing Machines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82834" y="3180838"/>
            <a:ext cx="4861166" cy="364587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58536" y="1230956"/>
            <a:ext cx="5362110" cy="4021583"/>
          </a:xfrm>
          <a:prstGeom prst="rect">
            <a:avLst/>
          </a:prstGeom>
          <a:effectLst>
            <a:glow>
              <a:schemeClr val="accent1"/>
            </a:glow>
            <a:softEdge rad="736600"/>
          </a:effectLst>
        </p:spPr>
      </p:pic>
      <p:sp>
        <p:nvSpPr>
          <p:cNvPr id="6" name="TextBox 5"/>
          <p:cNvSpPr txBox="1"/>
          <p:nvPr/>
        </p:nvSpPr>
        <p:spPr>
          <a:xfrm>
            <a:off x="11113" y="4724400"/>
            <a:ext cx="388620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600" b="1" dirty="0">
                <a:latin typeface="+mj-lt"/>
              </a:rPr>
              <a:t>TX 40 Tank Heating/</a:t>
            </a:r>
            <a:r>
              <a:rPr lang="en-GB" sz="1600" b="1" dirty="0" err="1">
                <a:latin typeface="+mj-lt"/>
              </a:rPr>
              <a:t>Midco</a:t>
            </a:r>
            <a:r>
              <a:rPr lang="en-GB" sz="1600" b="1" dirty="0">
                <a:latin typeface="+mj-lt"/>
              </a:rPr>
              <a:t> DB01 Dryer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0413" y="6340475"/>
            <a:ext cx="429418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600" b="1" dirty="0">
                <a:latin typeface="+mj-lt"/>
              </a:rPr>
              <a:t>TX 30 Tank Heater + Protective Inlet Cover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8138A70C-403D-44BC-A0A7-90751A563B6B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-85725"/>
            <a:ext cx="85121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57225"/>
            <a:ext cx="7772400" cy="50768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en-US" sz="5400" dirty="0"/>
              <a:t>       </a:t>
            </a:r>
            <a:r>
              <a:rPr lang="en-GB" altLang="en-US" sz="2000" b="1" dirty="0">
                <a:latin typeface="Arial" panose="020B0604020202020204" pitchFamily="34" charset="0"/>
              </a:rPr>
              <a:t>Applications</a:t>
            </a:r>
            <a:endParaRPr lang="en-GB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4400" dirty="0"/>
              <a:t>		</a:t>
            </a:r>
            <a:r>
              <a:rPr lang="en-GB" altLang="en-US" sz="1600" dirty="0">
                <a:latin typeface="Arial" panose="020B0604020202020204" pitchFamily="34" charset="0"/>
              </a:rPr>
              <a:t>C.	Food Processing including meat and poultry 				scalding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Heating of water tanks for the scalding of 				chickens, turkeys, pigs and other animals 				prior to the removal of feathers or hairs.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</a:t>
            </a:r>
            <a:r>
              <a:rPr lang="en-GB" altLang="en-US" sz="1600" i="1" dirty="0">
                <a:latin typeface="Arial" panose="020B0604020202020204" pitchFamily="34" charset="0"/>
              </a:rPr>
              <a:t>Please note however that particular care 				must to make sure that Lanemark gas burner 				equipment is fully protected from the 					cleaning processes used at the end of a 					processing period (for example: water hoses)</a:t>
            </a:r>
          </a:p>
          <a:p>
            <a:pPr eaLnBrk="1" hangingPunct="1"/>
            <a:endParaRPr lang="en-US" altLang="en-US" sz="1600" b="1" i="1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800" i="1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24EFDAA6-68D1-4536-B830-CF1ABA899B6F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944563"/>
            <a:ext cx="6805613" cy="655637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Food Processing Tanks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pic>
        <p:nvPicPr>
          <p:cNvPr id="88069" name="Picture 8" descr="Lyons(03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65288"/>
            <a:ext cx="4032250" cy="3024187"/>
          </a:xfrm>
          <a:noFill/>
        </p:spPr>
      </p:pic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3024188" y="4530725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88071" name="Text Box 5"/>
          <p:cNvSpPr txBox="1">
            <a:spLocks noChangeArrowheads="1"/>
          </p:cNvSpPr>
          <p:nvPr/>
        </p:nvSpPr>
        <p:spPr bwMode="auto">
          <a:xfrm>
            <a:off x="1295400" y="4941888"/>
            <a:ext cx="6840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TX40N - Stainless steel immersion tubes</a:t>
            </a:r>
          </a:p>
        </p:txBody>
      </p:sp>
      <p:pic>
        <p:nvPicPr>
          <p:cNvPr id="88072" name="Picture 9" descr="Lyons(04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665288"/>
            <a:ext cx="3995738" cy="2997200"/>
          </a:xfrm>
          <a:noFill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6876CEC7-114A-4D1F-8172-B82E6C88494A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79413" y="-161925"/>
            <a:ext cx="85121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4200"/>
            <a:ext cx="8893175" cy="55435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dirty="0"/>
              <a:t>       </a:t>
            </a:r>
            <a:r>
              <a:rPr lang="en-GB" altLang="en-US" sz="1800" b="1" dirty="0">
                <a:latin typeface="Arial" panose="020B0604020202020204" pitchFamily="34" charset="0"/>
              </a:rPr>
              <a:t>Applications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400" dirty="0"/>
              <a:t>		</a:t>
            </a:r>
            <a:r>
              <a:rPr lang="en-GB" altLang="en-US" sz="1600" dirty="0">
                <a:latin typeface="Arial" panose="020B0604020202020204" pitchFamily="34" charset="0"/>
              </a:rPr>
              <a:t>D.	Other applications include the heating of other liquids such as: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beers</a:t>
            </a:r>
          </a:p>
          <a:p>
            <a:pPr lvl="4" eaLnBrk="1" hangingPunct="1">
              <a:lnSpc>
                <a:spcPct val="90000"/>
              </a:lnSpc>
              <a:buFontTx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alkali detergents</a:t>
            </a:r>
          </a:p>
          <a:p>
            <a:pPr lvl="4" eaLnBrk="1" hangingPunct="1">
              <a:lnSpc>
                <a:spcPct val="90000"/>
              </a:lnSpc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oils</a:t>
            </a:r>
          </a:p>
          <a:p>
            <a:pPr lvl="4" eaLnBrk="1" hangingPunct="1">
              <a:lnSpc>
                <a:spcPct val="90000"/>
              </a:lnSpc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  <a:buFontTx/>
              <a:buNone/>
            </a:pPr>
            <a:endParaRPr lang="en-GB" altLang="en-US" sz="1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			Other processes include: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beer “wort” and hot water tanks in micro/mini breweries</a:t>
            </a:r>
          </a:p>
          <a:p>
            <a:pPr lvl="4" eaLnBrk="1" hangingPunct="1">
              <a:lnSpc>
                <a:spcPct val="90000"/>
              </a:lnSpc>
              <a:buFontTx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cooking processes for food products such as vegetable “blanching”, frying ……</a:t>
            </a:r>
          </a:p>
          <a:p>
            <a:pPr lvl="4" eaLnBrk="1" hangingPunct="1">
              <a:lnSpc>
                <a:spcPct val="90000"/>
              </a:lnSpc>
              <a:buFontTx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“cleaning in place” (CIP) systems for milk dairies</a:t>
            </a:r>
          </a:p>
          <a:p>
            <a:pPr lvl="4" eaLnBrk="1" hangingPunct="1">
              <a:lnSpc>
                <a:spcPct val="90000"/>
              </a:lnSpc>
            </a:pPr>
            <a:endParaRPr lang="en-GB" altLang="en-US"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C76E25B4-8BEE-420C-B19A-14475F0125DC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8037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944563"/>
            <a:ext cx="6805613" cy="655637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Application: Dairy Cleaning In Place (CIP) Tanks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92165" name="Text Box 4"/>
          <p:cNvSpPr txBox="1">
            <a:spLocks noChangeArrowheads="1"/>
          </p:cNvSpPr>
          <p:nvPr/>
        </p:nvSpPr>
        <p:spPr bwMode="auto">
          <a:xfrm>
            <a:off x="3024188" y="4530725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92166" name="Text Box 5"/>
          <p:cNvSpPr txBox="1">
            <a:spLocks noChangeArrowheads="1"/>
          </p:cNvSpPr>
          <p:nvPr/>
        </p:nvSpPr>
        <p:spPr bwMode="auto">
          <a:xfrm>
            <a:off x="1258888" y="5373688"/>
            <a:ext cx="6840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TX40N - Stainless steel burners, gas pipe-work fittings, control boxes and exhaust dampers</a:t>
            </a:r>
          </a:p>
        </p:txBody>
      </p:sp>
      <p:pic>
        <p:nvPicPr>
          <p:cNvPr id="92167" name="Picture 13" descr="P00005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398588"/>
            <a:ext cx="5616575" cy="3759200"/>
          </a:xfrm>
          <a:noFill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D2C1386C-5229-43BF-AE91-81315FEA7B60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8080375" cy="8731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Tank Heating Burner Systems</a:t>
            </a:r>
            <a:endParaRPr lang="en-US" sz="3200" dirty="0"/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3238" y="873125"/>
            <a:ext cx="8101012" cy="655638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Site Installation: Purity Brewery, UK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400"/>
              <a:t>	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400"/>
              <a:t>	</a:t>
            </a:r>
            <a:endParaRPr lang="en-US" altLang="en-US" sz="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400"/>
          </a:p>
        </p:txBody>
      </p:sp>
      <p:pic>
        <p:nvPicPr>
          <p:cNvPr id="94213" name="Picture 13" descr="PURITY COV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1803400" cy="3313112"/>
          </a:xfrm>
          <a:noFill/>
        </p:spPr>
      </p:pic>
      <p:sp>
        <p:nvSpPr>
          <p:cNvPr id="94214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94215" name="Text Box 5"/>
          <p:cNvSpPr txBox="1">
            <a:spLocks noChangeArrowheads="1"/>
          </p:cNvSpPr>
          <p:nvPr/>
        </p:nvSpPr>
        <p:spPr bwMode="auto">
          <a:xfrm>
            <a:off x="1223963" y="5049838"/>
            <a:ext cx="68056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TX 30 – 190 kW operating into a 3” (75 mm) helical coil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(Beer Brewing Vessel)</a:t>
            </a:r>
          </a:p>
        </p:txBody>
      </p:sp>
      <p:pic>
        <p:nvPicPr>
          <p:cNvPr id="94216" name="Picture 14" descr="TX30 Brewe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484313"/>
            <a:ext cx="2484438" cy="3313112"/>
          </a:xfrm>
          <a:noFill/>
        </p:spPr>
      </p:pic>
      <p:pic>
        <p:nvPicPr>
          <p:cNvPr id="94217" name="Picture 16" descr="3 in helical coil 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20825"/>
            <a:ext cx="435610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F49D911E-E8DA-4633-8102-86E7F835F5C9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81987" cy="1168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Product Summary </a:t>
            </a:r>
          </a:p>
        </p:txBody>
      </p:sp>
      <p:sp>
        <p:nvSpPr>
          <p:cNvPr id="204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3238" y="1160463"/>
            <a:ext cx="6156325" cy="48244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Lanemark Product Ranges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      TX/TRX/MTX Tank Heating Burner Systems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</a:t>
            </a:r>
            <a:r>
              <a:rPr lang="en-GB" altLang="en-US" sz="1600" dirty="0">
                <a:latin typeface="Arial" panose="020B0604020202020204" pitchFamily="34" charset="0"/>
              </a:rPr>
              <a:t>FD Process Air Heating Gas Burner Systems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	</a:t>
            </a:r>
            <a:r>
              <a:rPr lang="en-GB" altLang="en-US" sz="1600" dirty="0">
                <a:latin typeface="Arial" panose="020B0604020202020204" pitchFamily="34" charset="0"/>
              </a:rPr>
              <a:t>Midco HMA2A/DB Replacement Air Heating Systems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</a:t>
            </a:r>
            <a:r>
              <a:rPr lang="en-GB" altLang="en-US" sz="1600" dirty="0">
                <a:latin typeface="Arial" panose="020B0604020202020204" pitchFamily="34" charset="0"/>
              </a:rPr>
              <a:t>Petrochemical Industries Burner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BurnerCare – Spares &amp; Service Support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Product description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1600" dirty="0">
                <a:latin typeface="Arial" panose="020B0604020202020204" pitchFamily="34" charset="0"/>
              </a:rPr>
              <a:t>Typical installation examples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sz="1800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8AB3D319-4FAB-424F-81BE-D29CB31568BA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/>
          </a:p>
        </p:txBody>
      </p:sp>
      <p:pic>
        <p:nvPicPr>
          <p:cNvPr id="96259" name="Picture 4" descr="CX-Fro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0"/>
            <a:ext cx="5292725" cy="6858000"/>
          </a:xfrm>
          <a:noFill/>
        </p:spPr>
      </p:pic>
      <p:sp>
        <p:nvSpPr>
          <p:cNvPr id="96260" name="Text Box 5"/>
          <p:cNvSpPr txBox="1">
            <a:spLocks noChangeArrowheads="1"/>
          </p:cNvSpPr>
          <p:nvPr/>
        </p:nvSpPr>
        <p:spPr bwMode="auto">
          <a:xfrm>
            <a:off x="158750" y="785813"/>
            <a:ext cx="36734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TX tank heating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burners are made under licence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in the USA by Power Flame Inc.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Power Flame Models: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CX15 – CX60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50,000 – 2,500,000 Btu/h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C7775C10-55AC-4A7C-9921-A1F3FFE72985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/>
          </a:p>
        </p:txBody>
      </p:sp>
      <p:pic>
        <p:nvPicPr>
          <p:cNvPr id="98307" name="Picture 4" descr="PFI-CX-Full_Page_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3338" y="0"/>
            <a:ext cx="5300662" cy="6858000"/>
          </a:xfrm>
          <a:noFill/>
        </p:spPr>
      </p:pic>
      <p:sp>
        <p:nvSpPr>
          <p:cNvPr id="98308" name="Text Box 7"/>
          <p:cNvSpPr txBox="1">
            <a:spLocks noChangeArrowheads="1"/>
          </p:cNvSpPr>
          <p:nvPr/>
        </p:nvSpPr>
        <p:spPr bwMode="auto">
          <a:xfrm>
            <a:off x="215900" y="800100"/>
            <a:ext cx="2825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Power Flame Inc. – USA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Power Flame Models: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CX15 – CX60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50,000 – 2,500,000 Btu/h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3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8E27B222-5928-4735-AD1A-9ADC2E132E8C}" type="slidenum">
              <a:rPr lang="en-US" altLang="en-US" sz="1400" smtClean="0"/>
              <a:pPr lvl="1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100355" name="Text Box 2"/>
          <p:cNvSpPr txBox="1">
            <a:spLocks noChangeArrowheads="1"/>
          </p:cNvSpPr>
          <p:nvPr/>
        </p:nvSpPr>
        <p:spPr bwMode="auto">
          <a:xfrm>
            <a:off x="4716463" y="5697538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3184525" y="4060825"/>
            <a:ext cx="408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5172075" y="5084763"/>
            <a:ext cx="39719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Combustion Engineering Limited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House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Whitacre Road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Nuneaton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CV11 6BW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err="1">
                <a:latin typeface="+mj-lt"/>
              </a:rPr>
              <a:t>U.K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100358" name="Picture 5" descr="CROPPEDFO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5425"/>
            <a:ext cx="49926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6"/>
          <p:cNvSpPr txBox="1">
            <a:spLocks noChangeArrowheads="1"/>
          </p:cNvSpPr>
          <p:nvPr/>
        </p:nvSpPr>
        <p:spPr bwMode="auto">
          <a:xfrm>
            <a:off x="6084888" y="296863"/>
            <a:ext cx="27352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Lanemark Process Air Heating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Gas Burner Systems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4"/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0" rIns="92075" bIns="0" anchor="b"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r" eaLnBrk="1" hangingPunct="1">
              <a:spcBef>
                <a:spcPct val="0"/>
              </a:spcBef>
              <a:buClrTx/>
              <a:buFontTx/>
              <a:buNone/>
            </a:pPr>
            <a:fld id="{601D1C1D-8740-449B-82C0-2F711AC2D9D5}" type="slidenum">
              <a:rPr lang="en-US" altLang="en-US" sz="1400">
                <a:latin typeface="Arial" panose="020B0604020202020204" pitchFamily="34" charset="0"/>
              </a:rPr>
              <a:pPr lvl="1" algn="r" eaLnBrk="1" hangingPunct="1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3867150" y="5934075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02405" name="Text Box 4"/>
          <p:cNvSpPr txBox="1">
            <a:spLocks noChangeArrowheads="1"/>
          </p:cNvSpPr>
          <p:nvPr/>
        </p:nvSpPr>
        <p:spPr bwMode="auto">
          <a:xfrm>
            <a:off x="2339752" y="5911850"/>
            <a:ext cx="39004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               5 Models : FD5E – FD15EN/P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Heat output range : 9 kW – 660 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546350" y="836613"/>
            <a:ext cx="421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latin typeface="Arial" panose="020B0604020202020204" pitchFamily="34" charset="0"/>
              </a:rPr>
              <a:t>FDE Series Oven and Dryer Burners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270495"/>
            <a:ext cx="3129958" cy="42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70495"/>
            <a:ext cx="4565594" cy="36090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11"/>
          <p:cNvSpPr txBox="1">
            <a:spLocks noChangeArrowheads="1"/>
          </p:cNvSpPr>
          <p:nvPr/>
        </p:nvSpPr>
        <p:spPr bwMode="auto">
          <a:xfrm>
            <a:off x="2786063" y="1071563"/>
            <a:ext cx="5857875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FDE series  burner systems: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 : High/Low or On/Off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(Modulating gas only option also available)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FDE burner comprises a burner , combustion air fan, compact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monoblock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valve train and burner controls mounted on a control plate.</a:t>
            </a:r>
          </a:p>
        </p:txBody>
      </p:sp>
      <p:graphicFrame>
        <p:nvGraphicFramePr>
          <p:cNvPr id="27648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312075"/>
              </p:ext>
            </p:extLst>
          </p:nvPr>
        </p:nvGraphicFramePr>
        <p:xfrm>
          <a:off x="2655743" y="3318749"/>
          <a:ext cx="6264275" cy="1546225"/>
        </p:xfrm>
        <a:graphic>
          <a:graphicData uri="http://schemas.openxmlformats.org/drawingml/2006/table">
            <a:tbl>
              <a:tblPr/>
              <a:tblGrid>
                <a:gridCol w="736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8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9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 Valve Train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Heat Input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FD5E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G96 (¾”) /VCD1 (1”)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9 - 220kW   (30,000    -   750,000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FD10E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VCD1 (1”)/VCD2 (1½”)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13 - 440kW   (45,000   - 1,500,000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FD15E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VCD2 (1½”)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18 - 660kW   (60,000   - 2,250,000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" y="1129425"/>
            <a:ext cx="2641991" cy="3735549"/>
          </a:xfrm>
          <a:prstGeom prst="rect">
            <a:avLst/>
          </a:prstGeom>
        </p:spPr>
      </p:pic>
    </p:spTree>
  </p:cSld>
  <p:clrMapOvr>
    <a:masterClrMapping/>
  </p:clrMapOvr>
  <p:transition advClick="0" advTm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C654CCFA-787A-4227-919E-07B2840D4F2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06501" name="Text Box 6"/>
          <p:cNvSpPr txBox="1">
            <a:spLocks noChangeArrowheads="1"/>
          </p:cNvSpPr>
          <p:nvPr/>
        </p:nvSpPr>
        <p:spPr bwMode="auto">
          <a:xfrm>
            <a:off x="2376488" y="836613"/>
            <a:ext cx="4210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latin typeface="Arial" panose="020B0604020202020204" pitchFamily="34" charset="0"/>
              </a:rPr>
              <a:t>FDC Series Oven and Dryer Burners</a:t>
            </a:r>
          </a:p>
        </p:txBody>
      </p:sp>
      <p:sp>
        <p:nvSpPr>
          <p:cNvPr id="106502" name="Text Box 4"/>
          <p:cNvSpPr txBox="1">
            <a:spLocks noChangeArrowheads="1"/>
          </p:cNvSpPr>
          <p:nvPr/>
        </p:nvSpPr>
        <p:spPr bwMode="auto">
          <a:xfrm>
            <a:off x="2650855" y="5903893"/>
            <a:ext cx="37112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      9 Models : FD5C – FD35CN/P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Heat output range : 9 kW – 1550 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350874"/>
            <a:ext cx="3056545" cy="439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6898"/>
            <a:ext cx="4673938" cy="34191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11"/>
          <p:cNvSpPr txBox="1">
            <a:spLocks noChangeArrowheads="1"/>
          </p:cNvSpPr>
          <p:nvPr/>
        </p:nvSpPr>
        <p:spPr bwMode="auto">
          <a:xfrm>
            <a:off x="2714625" y="1071563"/>
            <a:ext cx="58578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FDC series  burner systems: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 : High/Low or On/Off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(Modulating gas only option also available)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FDC burner comprises a burner including protective burner cowl, combustion air fan, compact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monoblock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valve train and burner control box.</a:t>
            </a:r>
          </a:p>
        </p:txBody>
      </p:sp>
      <p:graphicFrame>
        <p:nvGraphicFramePr>
          <p:cNvPr id="278534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755692"/>
              </p:ext>
            </p:extLst>
          </p:nvPr>
        </p:nvGraphicFramePr>
        <p:xfrm>
          <a:off x="2560637" y="3063400"/>
          <a:ext cx="6511863" cy="360363"/>
        </p:xfrm>
        <a:graphic>
          <a:graphicData uri="http://schemas.openxmlformats.org/drawingml/2006/table">
            <a:tbl>
              <a:tblPr/>
              <a:tblGrid>
                <a:gridCol w="1003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Model</a:t>
                      </a:r>
                    </a:p>
                  </a:txBody>
                  <a:tcPr marT="45793" marB="457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 Valve Train</a:t>
                      </a:r>
                    </a:p>
                  </a:txBody>
                  <a:tcPr marT="45793" marB="457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Heat Input Range</a:t>
                      </a:r>
                    </a:p>
                  </a:txBody>
                  <a:tcPr marT="45793" marB="457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78544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52448"/>
              </p:ext>
            </p:extLst>
          </p:nvPr>
        </p:nvGraphicFramePr>
        <p:xfrm>
          <a:off x="2560637" y="3357563"/>
          <a:ext cx="6516688" cy="2375693"/>
        </p:xfrm>
        <a:graphic>
          <a:graphicData uri="http://schemas.openxmlformats.org/drawingml/2006/table">
            <a:tbl>
              <a:tblPr/>
              <a:tblGrid>
                <a:gridCol w="1003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252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9806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FD5C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G96 (¾”) /VCD1 (1”)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9 - 220kW   (30,000  -     750,000 Btu/h)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5361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FD10C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VCD1 (1”)/VCD2 (1½”)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13 - 440kW   (45,000   - 1,500,000 Btu/h)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5361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FD15C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VCD2 (1½”)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18 - 660kW   (60,000   - 2,250,000 Btu/h)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5361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FD20/25C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VCD2 (1½”)/VCD3 (2”)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25 - 1000kW (85,000  – 3,400,000 Btu/h)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80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FD30/35C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VCD3 (2”)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45 - 1550kW (155,000 - 5,300,000 Btu/h)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" y="1179144"/>
            <a:ext cx="2457003" cy="3473992"/>
          </a:xfrm>
          <a:prstGeom prst="rect">
            <a:avLst/>
          </a:prstGeom>
        </p:spPr>
      </p:pic>
    </p:spTree>
  </p:cSld>
  <p:clrMapOvr>
    <a:masterClrMapping/>
  </p:clrMapOvr>
  <p:transition advClick="0" advTm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4"/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0" rIns="92075" bIns="0" anchor="b"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r" eaLnBrk="1" hangingPunct="1">
              <a:spcBef>
                <a:spcPct val="0"/>
              </a:spcBef>
              <a:buClrTx/>
              <a:buFontTx/>
              <a:buNone/>
            </a:pPr>
            <a:fld id="{E465D6B7-E0F4-47BA-A9D0-4F1C4B9BCDB5}" type="slidenum">
              <a:rPr lang="en-US" altLang="en-US" sz="1400">
                <a:latin typeface="Arial" panose="020B0604020202020204" pitchFamily="34" charset="0"/>
              </a:rPr>
              <a:pPr lvl="1" algn="r" eaLnBrk="1" hangingPunct="1"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3923928" y="5900103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10598" name="Text Box 4"/>
          <p:cNvSpPr txBox="1">
            <a:spLocks noChangeArrowheads="1"/>
          </p:cNvSpPr>
          <p:nvPr/>
        </p:nvSpPr>
        <p:spPr bwMode="auto">
          <a:xfrm>
            <a:off x="2663825" y="5903913"/>
            <a:ext cx="39957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8 Models : FD 5GA-35GAN/P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  Heat output range : 9 kW – 1550 kW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110599" name="Text Box 6"/>
          <p:cNvSpPr txBox="1">
            <a:spLocks noChangeArrowheads="1"/>
          </p:cNvSpPr>
          <p:nvPr/>
        </p:nvSpPr>
        <p:spPr bwMode="auto">
          <a:xfrm>
            <a:off x="2555875" y="908050"/>
            <a:ext cx="44807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latin typeface="Arial" panose="020B0604020202020204" pitchFamily="34" charset="0"/>
              </a:rPr>
              <a:t>FDGA Series Oven and Dryer Burners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362006"/>
            <a:ext cx="2880320" cy="4326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73902"/>
            <a:ext cx="4411588" cy="354879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11"/>
          <p:cNvSpPr txBox="1">
            <a:spLocks noChangeArrowheads="1"/>
          </p:cNvSpPr>
          <p:nvPr/>
        </p:nvSpPr>
        <p:spPr bwMode="auto">
          <a:xfrm>
            <a:off x="2714625" y="1071563"/>
            <a:ext cx="6072188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FDGA series  burner systems: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 : Modulating Gas + Air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(Utilising variable speed combustion air fan control)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FDGA burner comprises a burner including protective burner cowl, combustion air fan, compact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monoblock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gas/air ratio valve train and burner controls mounted within a control box.</a:t>
            </a:r>
          </a:p>
        </p:txBody>
      </p:sp>
      <p:graphicFrame>
        <p:nvGraphicFramePr>
          <p:cNvPr id="28262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24653"/>
              </p:ext>
            </p:extLst>
          </p:nvPr>
        </p:nvGraphicFramePr>
        <p:xfrm>
          <a:off x="2555875" y="3213100"/>
          <a:ext cx="6588125" cy="2827402"/>
        </p:xfrm>
        <a:graphic>
          <a:graphicData uri="http://schemas.openxmlformats.org/drawingml/2006/table">
            <a:tbl>
              <a:tblPr/>
              <a:tblGrid>
                <a:gridCol w="11520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1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42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 Valve Train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Heat Input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21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FD5GA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VCV1 (1”)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9 - 220kW   (30,000  -   750,000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FD10GA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VCV1 (1”)/VCV2 (1½”)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13 - 440kW   (45,000 -  1,500,000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18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FD15GA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VCV2 (1½”)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18 - 660kW   (45,000 -  2,250,000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021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FD20/25GA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VCV2 (1½”)/VCV3 (2”)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25 - 1150kW   (60,000 – 3,925,000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021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FD30/35GA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VCV3 (2”)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CCFF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45 - 1550kW (120,000 - 5,300,000 Btu/h)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991"/>
            <a:ext cx="2533195" cy="3581720"/>
          </a:xfrm>
          <a:prstGeom prst="rect">
            <a:avLst/>
          </a:prstGeom>
        </p:spPr>
      </p:pic>
    </p:spTree>
  </p:cSld>
  <p:clrMapOvr>
    <a:masterClrMapping/>
  </p:clrMapOvr>
  <p:transition advClick="0" advTm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C83124B-5718-4256-84D4-831CCF7B3F00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/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765175"/>
            <a:ext cx="7596188" cy="5397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Direct Gas Fired Process Air Heater Box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pic>
        <p:nvPicPr>
          <p:cNvPr id="114693" name="Picture 4" descr="PIC000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84313"/>
            <a:ext cx="2970213" cy="3960812"/>
          </a:xfrm>
          <a:noFill/>
        </p:spPr>
      </p:pic>
      <p:sp>
        <p:nvSpPr>
          <p:cNvPr id="114694" name="Text Box 5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14695" name="Text Box 6"/>
          <p:cNvSpPr txBox="1">
            <a:spLocks noChangeArrowheads="1"/>
          </p:cNvSpPr>
          <p:nvPr/>
        </p:nvSpPr>
        <p:spPr bwMode="auto">
          <a:xfrm>
            <a:off x="576263" y="4833938"/>
            <a:ext cx="82565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en-GB" altLang="en-US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14696" name="Text Box 7"/>
          <p:cNvSpPr txBox="1">
            <a:spLocks noChangeArrowheads="1"/>
          </p:cNvSpPr>
          <p:nvPr/>
        </p:nvSpPr>
        <p:spPr bwMode="auto">
          <a:xfrm>
            <a:off x="1439863" y="5624513"/>
            <a:ext cx="1933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Model FD5 Burner</a:t>
            </a:r>
          </a:p>
        </p:txBody>
      </p:sp>
      <p:sp>
        <p:nvSpPr>
          <p:cNvPr id="114697" name="Text Box 8"/>
          <p:cNvSpPr txBox="1">
            <a:spLocks noChangeArrowheads="1"/>
          </p:cNvSpPr>
          <p:nvPr/>
        </p:nvSpPr>
        <p:spPr bwMode="auto">
          <a:xfrm>
            <a:off x="5580063" y="5624513"/>
            <a:ext cx="235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Air Re-Circulation Fan</a:t>
            </a:r>
          </a:p>
        </p:txBody>
      </p:sp>
      <p:pic>
        <p:nvPicPr>
          <p:cNvPr id="114698" name="Picture 9" descr="PIC000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412875"/>
            <a:ext cx="2997200" cy="3997325"/>
          </a:xfr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225425"/>
            <a:ext cx="8080375" cy="1143000"/>
          </a:xfrm>
        </p:spPr>
        <p:txBody>
          <a:bodyPr/>
          <a:lstStyle/>
          <a:p>
            <a:pPr algn="ctr">
              <a:defRPr/>
            </a:pPr>
            <a:r>
              <a:rPr lang="en-US" sz="3200" dirty="0"/>
              <a:t>Lanemark House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8100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endParaRPr lang="en-US" altLang="en-US" sz="2400"/>
          </a:p>
        </p:txBody>
      </p:sp>
      <p:pic>
        <p:nvPicPr>
          <p:cNvPr id="24580" name="Picture 2" descr="F:\Lanemark House &amp; Factory\Building\4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455988"/>
            <a:ext cx="4643437" cy="2736850"/>
          </a:xfrm>
          <a:noFill/>
        </p:spPr>
      </p:pic>
      <p:pic>
        <p:nvPicPr>
          <p:cNvPr id="24581" name="Picture 3" descr="F:\Lanemark House &amp; Factory\Building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81138"/>
            <a:ext cx="4176713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F:\Lanemark House &amp; Factory\Building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427831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8D52BECD-F1AC-4BA8-90BF-4BB1C1BF4D83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400"/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167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5038" y="800100"/>
            <a:ext cx="7308850" cy="468313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Indirect Gas Fired Process Air Heater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pic>
        <p:nvPicPr>
          <p:cNvPr id="116741" name="Picture 4" descr="FDindhex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808163"/>
            <a:ext cx="4681538" cy="3181350"/>
          </a:xfrm>
          <a:noFill/>
        </p:spPr>
      </p:pic>
      <p:sp>
        <p:nvSpPr>
          <p:cNvPr id="116742" name="Text Box 5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16743" name="Text Box 6"/>
          <p:cNvSpPr txBox="1">
            <a:spLocks noChangeArrowheads="1"/>
          </p:cNvSpPr>
          <p:nvPr/>
        </p:nvSpPr>
        <p:spPr bwMode="auto">
          <a:xfrm>
            <a:off x="576263" y="4833938"/>
            <a:ext cx="82565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en-GB" altLang="en-US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pic>
        <p:nvPicPr>
          <p:cNvPr id="116744" name="Picture 7" descr="FDindhex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808163"/>
            <a:ext cx="4068762" cy="3203575"/>
          </a:xfrm>
          <a:noFill/>
        </p:spPr>
      </p:pic>
      <p:sp>
        <p:nvSpPr>
          <p:cNvPr id="116745" name="Text Box 8"/>
          <p:cNvSpPr txBox="1">
            <a:spLocks noChangeArrowheads="1"/>
          </p:cNvSpPr>
          <p:nvPr/>
        </p:nvSpPr>
        <p:spPr bwMode="auto">
          <a:xfrm>
            <a:off x="0" y="5157788"/>
            <a:ext cx="5024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Typical FDC Series Burner/Combustion Chamber</a:t>
            </a:r>
          </a:p>
        </p:txBody>
      </p:sp>
      <p:sp>
        <p:nvSpPr>
          <p:cNvPr id="116746" name="Text Box 9"/>
          <p:cNvSpPr txBox="1">
            <a:spLocks noChangeArrowheads="1"/>
          </p:cNvSpPr>
          <p:nvPr/>
        </p:nvSpPr>
        <p:spPr bwMode="auto">
          <a:xfrm>
            <a:off x="5435600" y="5157788"/>
            <a:ext cx="2767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Secondary heat exchanger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25D5AB18-DE20-4498-B2D5-AA266D9E0CE6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6842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716" y="340519"/>
            <a:ext cx="9144000" cy="532923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en-GB" altLang="en-US" sz="2800" b="1" dirty="0">
              <a:latin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Applications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		Lanemark FD Series process air heating burners can be 	used to heat 	ovens for: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lvl="4" eaLnBrk="1" hangingPunct="1"/>
            <a:r>
              <a:rPr lang="en-GB" altLang="en-US" dirty="0">
                <a:latin typeface="Arial" panose="020B0604020202020204" pitchFamily="34" charset="0"/>
              </a:rPr>
              <a:t>drying metal parts following pre-treatment processes</a:t>
            </a:r>
          </a:p>
          <a:p>
            <a:pPr lvl="4" eaLnBrk="1" hangingPunct="1"/>
            <a:r>
              <a:rPr lang="en-GB" altLang="en-US" dirty="0">
                <a:latin typeface="Arial" panose="020B0604020202020204" pitchFamily="34" charset="0"/>
              </a:rPr>
              <a:t>curing painted metal parts</a:t>
            </a:r>
          </a:p>
          <a:p>
            <a:pPr lvl="4" eaLnBrk="1" hangingPunct="1"/>
            <a:r>
              <a:rPr lang="en-GB" altLang="en-US" dirty="0">
                <a:latin typeface="Arial" panose="020B0604020202020204" pitchFamily="34" charset="0"/>
              </a:rPr>
              <a:t>drying food and textile products</a:t>
            </a:r>
          </a:p>
          <a:p>
            <a:pPr lvl="4" eaLnBrk="1" hangingPunct="1"/>
            <a:r>
              <a:rPr lang="en-GB" altLang="en-US" dirty="0">
                <a:latin typeface="Arial" panose="020B0604020202020204" pitchFamily="34" charset="0"/>
              </a:rPr>
              <a:t>curing rubber goods</a:t>
            </a:r>
          </a:p>
          <a:p>
            <a:pPr lvl="4" eaLnBrk="1" hangingPunct="1"/>
            <a:r>
              <a:rPr lang="en-GB" altLang="en-US" dirty="0">
                <a:latin typeface="Arial" panose="020B0604020202020204" pitchFamily="34" charset="0"/>
              </a:rPr>
              <a:t>drying/curing ceramic/glass products</a:t>
            </a:r>
          </a:p>
          <a:p>
            <a:pPr lvl="4" eaLnBrk="1" hangingPunct="1"/>
            <a:r>
              <a:rPr lang="en-GB" altLang="en-US" dirty="0">
                <a:latin typeface="Arial" panose="020B0604020202020204" pitchFamily="34" charset="0"/>
              </a:rPr>
              <a:t>plastic moulding</a:t>
            </a:r>
          </a:p>
          <a:p>
            <a:pPr lvl="4" eaLnBrk="1" hangingPunct="1">
              <a:buFontTx/>
              <a:buNone/>
            </a:pPr>
            <a:endParaRPr lang="en-GB" altLang="en-US" dirty="0">
              <a:latin typeface="Arial" panose="020B0604020202020204" pitchFamily="34" charset="0"/>
            </a:endParaRPr>
          </a:p>
          <a:p>
            <a:pPr lvl="4" eaLnBrk="1" hangingPunct="1"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	and many other drying and curing applications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600" dirty="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F4061627-0D05-406C-9A4A-3BE2DEA7B00E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en-US" sz="1400"/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5492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5150" y="765175"/>
            <a:ext cx="5257800" cy="6921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OEM – RDM Engineering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120837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pic>
        <p:nvPicPr>
          <p:cNvPr id="1208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176338"/>
            <a:ext cx="4341812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Text Box 5"/>
          <p:cNvSpPr txBox="1">
            <a:spLocks noChangeArrowheads="1"/>
          </p:cNvSpPr>
          <p:nvPr/>
        </p:nvSpPr>
        <p:spPr bwMode="auto">
          <a:xfrm>
            <a:off x="4697413" y="6129338"/>
            <a:ext cx="4351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FD5EN Gas Burner - 120 kW max gas input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</p:txBody>
      </p:sp>
      <p:sp>
        <p:nvSpPr>
          <p:cNvPr id="120840" name="Text Box 5"/>
          <p:cNvSpPr txBox="1">
            <a:spLocks noChangeArrowheads="1"/>
          </p:cNvSpPr>
          <p:nvPr/>
        </p:nvSpPr>
        <p:spPr bwMode="auto">
          <a:xfrm>
            <a:off x="825500" y="4833938"/>
            <a:ext cx="3095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Small “Batch Oven”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Simple High/low gas control</a:t>
            </a:r>
          </a:p>
        </p:txBody>
      </p:sp>
      <p:pic>
        <p:nvPicPr>
          <p:cNvPr id="12084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959100"/>
            <a:ext cx="4090987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3625897-26A1-415F-ABF4-3896338E9450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en-US" sz="1400"/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5492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5150" y="765175"/>
            <a:ext cx="5257800" cy="6921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OEM – Industrial Spray Systems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4464050" y="6285548"/>
            <a:ext cx="4859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FD5GAN Gas Burner - 220 kW max gas input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 dirty="0">
              <a:latin typeface="Arial" panose="020B0604020202020204" pitchFamily="34" charset="0"/>
            </a:endParaRPr>
          </a:p>
        </p:txBody>
      </p:sp>
      <p:sp>
        <p:nvSpPr>
          <p:cNvPr id="122887" name="Text Box 5"/>
          <p:cNvSpPr txBox="1">
            <a:spLocks noChangeArrowheads="1"/>
          </p:cNvSpPr>
          <p:nvPr/>
        </p:nvSpPr>
        <p:spPr bwMode="auto">
          <a:xfrm>
            <a:off x="863600" y="4581525"/>
            <a:ext cx="309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Small “Batch Oven”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Modulating gas+air control</a:t>
            </a:r>
          </a:p>
        </p:txBody>
      </p:sp>
      <p:pic>
        <p:nvPicPr>
          <p:cNvPr id="122888" name="Picture 9" descr="P10008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08388"/>
            <a:ext cx="39608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9" name="Picture 12" descr="P10007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125538"/>
            <a:ext cx="29162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0" name="Picture 13" descr="P100079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25538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6EDC5610-8062-4C51-9342-5A05E5F67FEB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400"/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5492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5150" y="765175"/>
            <a:ext cx="5257800" cy="6921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OEM – RDM Engineering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24934" name="Text Box 5"/>
          <p:cNvSpPr txBox="1">
            <a:spLocks noChangeArrowheads="1"/>
          </p:cNvSpPr>
          <p:nvPr/>
        </p:nvSpPr>
        <p:spPr bwMode="auto">
          <a:xfrm>
            <a:off x="1317625" y="5838825"/>
            <a:ext cx="5991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Conveyor Paint Drying/CuringOven</a:t>
            </a:r>
          </a:p>
        </p:txBody>
      </p:sp>
      <p:pic>
        <p:nvPicPr>
          <p:cNvPr id="1249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160463"/>
            <a:ext cx="6059488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3DC424F6-CBF9-4F8F-9B3C-318466D54165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en-US" sz="1400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269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00225" y="728663"/>
            <a:ext cx="5257800" cy="6921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Installation: Coopers Lighting, UK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26982" name="Text Box 5"/>
          <p:cNvSpPr txBox="1">
            <a:spLocks noChangeArrowheads="1"/>
          </p:cNvSpPr>
          <p:nvPr/>
        </p:nvSpPr>
        <p:spPr bwMode="auto">
          <a:xfrm>
            <a:off x="107950" y="5235575"/>
            <a:ext cx="35655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FD10GA Gas Burner Systems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/>
          </a:p>
        </p:txBody>
      </p:sp>
      <p:sp>
        <p:nvSpPr>
          <p:cNvPr id="126983" name="Rectangle 3"/>
          <p:cNvSpPr txBox="1">
            <a:spLocks noChangeArrowheads="1"/>
          </p:cNvSpPr>
          <p:nvPr/>
        </p:nvSpPr>
        <p:spPr bwMode="auto">
          <a:xfrm>
            <a:off x="1169988" y="5842000"/>
            <a:ext cx="3708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562" tIns="46038" rIns="182562" bIns="46038"/>
          <a:lstStyle>
            <a:lvl1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Lanemark OEM: TD Finishing, UK</a:t>
            </a:r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 dirty="0"/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 dirty="0"/>
              <a:t>		</a:t>
            </a:r>
            <a:endParaRPr lang="en-US" altLang="en-US" sz="800" dirty="0"/>
          </a:p>
          <a:p>
            <a:pPr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 dirty="0"/>
          </a:p>
        </p:txBody>
      </p:sp>
      <p:pic>
        <p:nvPicPr>
          <p:cNvPr id="126984" name="Picture 2" descr="C:\Adrian Langford\China\Presenter\New Installations\Pre-treatment\DSC00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4" r="3944"/>
          <a:stretch>
            <a:fillRect/>
          </a:stretch>
        </p:blipFill>
        <p:spPr bwMode="auto">
          <a:xfrm>
            <a:off x="-107950" y="1089025"/>
            <a:ext cx="5473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3752850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318238B3-8508-4BF6-8D25-F9F8E44B3E24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en-US" sz="1400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29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00225" y="728663"/>
            <a:ext cx="5257800" cy="6921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Installation: Eternit, UK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129029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29030" name="Text Box 5"/>
          <p:cNvSpPr txBox="1">
            <a:spLocks noChangeArrowheads="1"/>
          </p:cNvSpPr>
          <p:nvPr/>
        </p:nvSpPr>
        <p:spPr bwMode="auto">
          <a:xfrm>
            <a:off x="2735263" y="5768975"/>
            <a:ext cx="356552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FD15GA Gas Burner Systems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/>
          </a:p>
        </p:txBody>
      </p:sp>
      <p:pic>
        <p:nvPicPr>
          <p:cNvPr id="129031" name="Picture 6" descr="PIC0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25538"/>
            <a:ext cx="5976938" cy="4483100"/>
          </a:xfrm>
          <a:noFill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599D698-6801-4CA8-A5E8-009675500E2E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en-US" sz="1400"/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928100" cy="5492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31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5150" y="765175"/>
            <a:ext cx="5257800" cy="692150"/>
          </a:xfrm>
        </p:spPr>
        <p:txBody>
          <a:bodyPr/>
          <a:lstStyle/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Installation: CAE, UK</a:t>
            </a:r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24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800"/>
              <a:t>		</a:t>
            </a:r>
            <a:endParaRPr lang="en-US" altLang="en-US" sz="800"/>
          </a:p>
          <a:p>
            <a:pPr marL="609600" indent="-609600" algn="ctr"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endParaRPr lang="en-US" altLang="en-US" sz="800"/>
          </a:p>
        </p:txBody>
      </p:sp>
      <p:sp>
        <p:nvSpPr>
          <p:cNvPr id="131077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31078" name="Text Box 5"/>
          <p:cNvSpPr txBox="1">
            <a:spLocks noChangeArrowheads="1"/>
          </p:cNvSpPr>
          <p:nvPr/>
        </p:nvSpPr>
        <p:spPr bwMode="auto">
          <a:xfrm>
            <a:off x="2124075" y="5697538"/>
            <a:ext cx="4860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FD5EN Gas Burner - 220 kW max gas input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</p:txBody>
      </p:sp>
      <p:pic>
        <p:nvPicPr>
          <p:cNvPr id="131079" name="Picture 6" descr="PIC000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160463"/>
            <a:ext cx="5942012" cy="4457700"/>
          </a:xfrm>
          <a:noFill/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34E5DA32-8A09-4C14-B8C6-6234EB13B885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232025" y="5913438"/>
            <a:ext cx="54721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	            Food Drying Oven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     Model FDC10N (EB) Burner rated at 300 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	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</p:txBody>
      </p:sp>
      <p:pic>
        <p:nvPicPr>
          <p:cNvPr id="133125" name="Picture 7" descr="IMG_12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981075"/>
            <a:ext cx="64817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68447AFD-B34D-4D70-BE5E-1FFE01C32958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en-US" sz="1400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35172" name="Text Box 3"/>
          <p:cNvSpPr txBox="1">
            <a:spLocks noChangeArrowheads="1"/>
          </p:cNvSpPr>
          <p:nvPr/>
        </p:nvSpPr>
        <p:spPr bwMode="auto">
          <a:xfrm>
            <a:off x="3867150" y="5934075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35173" name="Text Box 4"/>
          <p:cNvSpPr txBox="1">
            <a:spLocks noChangeArrowheads="1"/>
          </p:cNvSpPr>
          <p:nvPr/>
        </p:nvSpPr>
        <p:spPr bwMode="auto">
          <a:xfrm>
            <a:off x="1692275" y="5516563"/>
            <a:ext cx="59404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Nappy/Diaper Powder Drying Oven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    54 x Model FDC20 Burners each rated at 820 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/>
          </a:p>
        </p:txBody>
      </p:sp>
      <p:pic>
        <p:nvPicPr>
          <p:cNvPr id="135174" name="Picture 5" descr="FD_Ap0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944563"/>
            <a:ext cx="6481763" cy="4518025"/>
          </a:xfr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3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38B72301-B624-4B99-8EEA-C2ACA11859CF}" type="slidenum">
              <a:rPr lang="en-US" altLang="en-US" sz="1400" smtClean="0"/>
              <a:pPr lvl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4716463" y="5697538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184525" y="4060825"/>
            <a:ext cx="408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5227638" y="5084763"/>
            <a:ext cx="3916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Combustion Engineering Limited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House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Whitacre Road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Nuneaton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CV11 6BW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U.K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26630" name="Picture 5" descr="CROPPEDFO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5854700" y="296863"/>
            <a:ext cx="3276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Lanemark Process Tank and Air Heating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Gas Burner Systems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6CF331D2-13EF-47F2-AC39-A12A61CC9956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en-US" sz="1400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91141" name="Text Box 4"/>
          <p:cNvSpPr txBox="1">
            <a:spLocks noChangeArrowheads="1"/>
          </p:cNvSpPr>
          <p:nvPr/>
        </p:nvSpPr>
        <p:spPr bwMode="auto">
          <a:xfrm>
            <a:off x="4670425" y="5624513"/>
            <a:ext cx="3708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GB" sz="1600" b="1" dirty="0">
                <a:latin typeface="Arial" pitchFamily="34" charset="0"/>
              </a:rPr>
              <a:t>Owens Corning</a:t>
            </a:r>
            <a:r>
              <a:rPr lang="en-GB" sz="1600" b="1" dirty="0">
                <a:latin typeface="+mj-lt"/>
              </a:rPr>
              <a:t>, Hangzhou</a:t>
            </a:r>
            <a:r>
              <a:rPr lang="en-US" sz="1600" b="1" dirty="0">
                <a:latin typeface="+mj-lt"/>
              </a:rPr>
              <a:t>, </a:t>
            </a:r>
            <a:r>
              <a:rPr lang="en-GB" sz="1600" b="1" dirty="0">
                <a:latin typeface="+mj-lt"/>
              </a:rPr>
              <a:t>China</a:t>
            </a:r>
          </a:p>
          <a:p>
            <a:pPr algn="ctr" eaLnBrk="1" hangingPunct="1">
              <a:defRPr/>
            </a:pPr>
            <a:r>
              <a:rPr lang="en-GB" sz="1600" b="1" dirty="0">
                <a:latin typeface="Arial" pitchFamily="34" charset="0"/>
              </a:rPr>
              <a:t>11 x Glass Fibre Drying Ovens</a:t>
            </a:r>
          </a:p>
          <a:p>
            <a:pPr algn="ctr" eaLnBrk="1" hangingPunct="1">
              <a:defRPr/>
            </a:pPr>
            <a:r>
              <a:rPr lang="en-GB" sz="1600" b="1" dirty="0">
                <a:latin typeface="Arial" pitchFamily="34" charset="0"/>
              </a:rPr>
              <a:t>55 x Model FD5GA Burners</a:t>
            </a:r>
          </a:p>
          <a:p>
            <a:pPr algn="ctr" eaLnBrk="1" hangingPunct="1">
              <a:defRPr/>
            </a:pPr>
            <a:endParaRPr lang="en-GB" sz="1600" b="1" dirty="0">
              <a:latin typeface="Arial" pitchFamily="34" charset="0"/>
            </a:endParaRPr>
          </a:p>
        </p:txBody>
      </p:sp>
      <p:pic>
        <p:nvPicPr>
          <p:cNvPr id="1372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4184650"/>
            <a:ext cx="181451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28675"/>
            <a:ext cx="33226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836613"/>
            <a:ext cx="42386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33F3AC5E-90F8-47CD-8DD7-D66AB09D1395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en-US" sz="1400"/>
          </a:p>
        </p:txBody>
      </p:sp>
      <p:pic>
        <p:nvPicPr>
          <p:cNvPr id="139267" name="Picture 4" descr="PFI-FDM-Full_Page_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750" y="0"/>
            <a:ext cx="5302250" cy="6858000"/>
          </a:xfrm>
          <a:noFill/>
        </p:spPr>
      </p:pic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142875" y="800100"/>
            <a:ext cx="344203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Lanemark FD oven/dryer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burners are made under licence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in the USA by Power Flame Inc.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Power Flame Models: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FD/FDM 75 – FD/FDM 350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30,000 – 3,500,000 Btu/h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1E25031C-1EED-4AC0-AA25-D1DDF112F1DF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400"/>
          </a:p>
        </p:txBody>
      </p:sp>
      <p:pic>
        <p:nvPicPr>
          <p:cNvPr id="141315" name="Picture 4" descr="PFI-FDM-Full_Page_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750" y="0"/>
            <a:ext cx="5302250" cy="6858000"/>
          </a:xfrm>
          <a:noFill/>
        </p:spPr>
      </p:pic>
      <p:sp>
        <p:nvSpPr>
          <p:cNvPr id="141316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29543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Power Flame Inc. – USA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Power Flame Models: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FD/FDM 75 – FD/FDM 350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30,000 – 3,500,000 Btu/h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310C2B79-C069-4347-BDB8-CC258644C49C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en-US" sz="1400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6572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43364" name="Text Box 3"/>
          <p:cNvSpPr txBox="1">
            <a:spLocks noChangeArrowheads="1"/>
          </p:cNvSpPr>
          <p:nvPr/>
        </p:nvSpPr>
        <p:spPr bwMode="auto">
          <a:xfrm>
            <a:off x="3867150" y="5934075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43365" name="Text Box 4"/>
          <p:cNvSpPr txBox="1">
            <a:spLocks noChangeArrowheads="1"/>
          </p:cNvSpPr>
          <p:nvPr/>
        </p:nvSpPr>
        <p:spPr bwMode="auto">
          <a:xfrm>
            <a:off x="4504896" y="4555390"/>
            <a:ext cx="38891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Modular Design : Typical Firing Rates 145 – 205 kW per 305 mm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 dirty="0">
              <a:latin typeface="Arial" panose="020B0604020202020204" pitchFamily="34" charset="0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1655763" y="72866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Midco HMA2A Make Up Air - Duct Burners</a:t>
            </a:r>
          </a:p>
        </p:txBody>
      </p:sp>
      <p:pic>
        <p:nvPicPr>
          <p:cNvPr id="143367" name="Picture 7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743575"/>
            <a:ext cx="981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Picture 9" descr="B889- 1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60" y="1390650"/>
            <a:ext cx="4632133" cy="2450911"/>
          </a:xfr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2" y="1409700"/>
            <a:ext cx="3363431" cy="47556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A8D4618D-0FB0-4300-8A61-904533D0537E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400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45412" name="Text Box 3"/>
          <p:cNvSpPr txBox="1">
            <a:spLocks noChangeArrowheads="1"/>
          </p:cNvSpPr>
          <p:nvPr/>
        </p:nvSpPr>
        <p:spPr bwMode="auto">
          <a:xfrm>
            <a:off x="3867150" y="5934075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45413" name="Text Box 4"/>
          <p:cNvSpPr txBox="1">
            <a:spLocks noChangeArrowheads="1"/>
          </p:cNvSpPr>
          <p:nvPr/>
        </p:nvSpPr>
        <p:spPr bwMode="auto">
          <a:xfrm>
            <a:off x="5076056" y="4951510"/>
            <a:ext cx="3815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Model: DB02 Duct Burner rated at 205 kW (max)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pic>
        <p:nvPicPr>
          <p:cNvPr id="145414" name="Picture 6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743575"/>
            <a:ext cx="981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8" descr="B889- 2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028" y="1409963"/>
            <a:ext cx="3957819" cy="3216387"/>
          </a:xfrm>
          <a:noFill/>
        </p:spPr>
      </p:pic>
      <p:sp>
        <p:nvSpPr>
          <p:cNvPr id="145416" name="Text Box 6"/>
          <p:cNvSpPr txBox="1">
            <a:spLocks noChangeArrowheads="1"/>
          </p:cNvSpPr>
          <p:nvPr/>
        </p:nvSpPr>
        <p:spPr bwMode="auto">
          <a:xfrm>
            <a:off x="1619250" y="800100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Midco HMA2A Make Up Air - Duct Burners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" y="1400845"/>
            <a:ext cx="3423210" cy="48401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E0438EBF-BD26-4387-9759-6C18B74BDAF2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en-US" sz="1400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111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47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7013" y="836613"/>
            <a:ext cx="8748712" cy="546100"/>
          </a:xfrm>
        </p:spPr>
        <p:txBody>
          <a:bodyPr/>
          <a:lstStyle/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DB (Duct Burner) Series Burner – General Arrangement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GB" altLang="en-US" sz="900"/>
              <a:t>		</a:t>
            </a:r>
            <a:endParaRPr lang="en-US" altLang="en-US" sz="900"/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endParaRPr lang="en-US" altLang="en-US" sz="900"/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2808288" y="52292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/>
          </a:p>
        </p:txBody>
      </p:sp>
      <p:pic>
        <p:nvPicPr>
          <p:cNvPr id="147463" name="Picture 7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743575"/>
            <a:ext cx="981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Content Placeholder 9" descr="Duct Assembly white.jpg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2700" y="1412875"/>
            <a:ext cx="6242050" cy="4598988"/>
          </a:xfr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DD8BFE58-15F0-4C33-9299-0C7DFCFBF85B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111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49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5900" y="728662"/>
            <a:ext cx="8748713" cy="1802651"/>
          </a:xfrm>
        </p:spPr>
        <p:txBody>
          <a:bodyPr/>
          <a:lstStyle/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Midco HMA2A Burner head assembly – standard units assembled from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150 mm and 305 mm straight burner sections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(fitted with side or rear gas inlet connections)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1800" dirty="0">
                <a:latin typeface="Arial" panose="020B0604020202020204" pitchFamily="34" charset="0"/>
              </a:rPr>
              <a:t>Elbow/tee options also available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GB" altLang="en-US" sz="900" dirty="0"/>
              <a:t>		</a:t>
            </a:r>
            <a:endParaRPr lang="en-US" altLang="en-US" sz="900" dirty="0"/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endParaRPr lang="en-US" altLang="en-US" sz="900" dirty="0"/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2808288" y="52292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/>
          </a:p>
        </p:txBody>
      </p:sp>
      <p:pic>
        <p:nvPicPr>
          <p:cNvPr id="149511" name="Picture 7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743575"/>
            <a:ext cx="981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02369"/>
            <a:ext cx="2118825" cy="2016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9" y="2531314"/>
            <a:ext cx="1762715" cy="2066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2531314"/>
            <a:ext cx="2122127" cy="2018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84" y="4687746"/>
            <a:ext cx="2404530" cy="2045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13" y="2531315"/>
            <a:ext cx="2034500" cy="2012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02" y="2541030"/>
            <a:ext cx="1787210" cy="2040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5805" y="588720"/>
            <a:ext cx="58785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800" dirty="0">
                <a:latin typeface="Arial" panose="020B0604020202020204" pitchFamily="34" charset="0"/>
              </a:rPr>
              <a:t>Lanemark DB (Duct Burner) Series burner components:</a:t>
            </a:r>
          </a:p>
          <a:p>
            <a:endParaRPr lang="en-GB" dirty="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C39FD83-3E41-4E64-BEDF-6AAD5E6D9439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en-US" altLang="en-US" sz="1400"/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572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728663"/>
            <a:ext cx="7526337" cy="1484312"/>
          </a:xfrm>
        </p:spPr>
        <p:txBody>
          <a:bodyPr/>
          <a:lstStyle/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Lanemark DB (Duct Burner) Series burner components: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2. Modulating gas valve train assembly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		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539750" y="5145881"/>
            <a:ext cx="41767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Kromschr</a:t>
            </a:r>
            <a:r>
              <a:rPr lang="en-US" altLang="en-US" sz="1600" b="1">
                <a:latin typeface="Arial" panose="020B0604020202020204" pitchFamily="34" charset="0"/>
                <a:cs typeface="Times New Roman" panose="02020603050405020304" pitchFamily="18" charset="0"/>
              </a:rPr>
              <a:t>öder</a:t>
            </a:r>
            <a:r>
              <a:rPr lang="en-GB" altLang="en-US" sz="1600" b="1">
                <a:latin typeface="Arial" panose="020B0604020202020204" pitchFamily="34" charset="0"/>
              </a:rPr>
              <a:t>: VCD series gas valve train assembly</a:t>
            </a:r>
          </a:p>
        </p:txBody>
      </p:sp>
      <p:sp>
        <p:nvSpPr>
          <p:cNvPr id="151559" name="Text Box 8"/>
          <p:cNvSpPr txBox="1">
            <a:spLocks noChangeArrowheads="1"/>
          </p:cNvSpPr>
          <p:nvPr/>
        </p:nvSpPr>
        <p:spPr bwMode="auto">
          <a:xfrm>
            <a:off x="5435600" y="5157788"/>
            <a:ext cx="33845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Modulating gas valve 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4-20mA or 0-10VDC temperature control signals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/>
          </a:p>
        </p:txBody>
      </p:sp>
      <p:pic>
        <p:nvPicPr>
          <p:cNvPr id="151560" name="Picture 9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743575"/>
            <a:ext cx="981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1" name="Picture 17" descr="GASTRAI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20888"/>
            <a:ext cx="399573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2" name="Picture 28" descr="MOD%20MOTOR%20ASSEMB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60575"/>
            <a:ext cx="29162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DFEA7A8F-B93F-4B91-A168-0BAEF3185266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en-US" altLang="en-US" sz="1400"/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111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92150"/>
            <a:ext cx="9144000" cy="2808288"/>
          </a:xfrm>
        </p:spPr>
        <p:txBody>
          <a:bodyPr/>
          <a:lstStyle/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Lanemark DB (Duct Burner) Series burner components: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3. Burner controls</a:t>
            </a: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en-GB" altLang="en-US" sz="1800" b="1">
              <a:latin typeface="Arial" panose="020B0604020202020204" pitchFamily="34" charset="0"/>
            </a:endParaRPr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en-GB" altLang="en-US" sz="2400"/>
              <a:t>		</a:t>
            </a:r>
            <a:endParaRPr lang="en-US" altLang="en-US" sz="2400"/>
          </a:p>
          <a:p>
            <a:pPr marL="609600" indent="-609600" algn="ctr" eaLnBrk="1" hangingPunct="1">
              <a:buFont typeface="Wingdings" panose="05000000000000000000" pitchFamily="2" charset="2"/>
              <a:buNone/>
            </a:pPr>
            <a:endParaRPr lang="en-US" altLang="en-US" sz="2400"/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GB" altLang="en-US" sz="900"/>
              <a:t>		</a:t>
            </a:r>
            <a:endParaRPr lang="en-US" altLang="en-US" sz="900"/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endParaRPr lang="en-US" altLang="en-US" sz="900"/>
          </a:p>
        </p:txBody>
      </p:sp>
      <p:sp>
        <p:nvSpPr>
          <p:cNvPr id="153605" name="Text Box 4"/>
          <p:cNvSpPr txBox="1">
            <a:spLocks noChangeArrowheads="1"/>
          </p:cNvSpPr>
          <p:nvPr/>
        </p:nvSpPr>
        <p:spPr bwMode="auto">
          <a:xfrm>
            <a:off x="3024188" y="4494213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pic>
        <p:nvPicPr>
          <p:cNvPr id="153606" name="Picture 6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743575"/>
            <a:ext cx="981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8" descr="control bo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736725"/>
            <a:ext cx="4392612" cy="4275138"/>
          </a:xfrm>
          <a:noFill/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96CCCE1A-69C3-499F-B47B-2343B32C1E9B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en-US" altLang="en-US" sz="1400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6572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55652" name="Text Box 3"/>
          <p:cNvSpPr txBox="1">
            <a:spLocks noChangeArrowheads="1"/>
          </p:cNvSpPr>
          <p:nvPr/>
        </p:nvSpPr>
        <p:spPr bwMode="auto">
          <a:xfrm>
            <a:off x="3867150" y="5934075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55653" name="Text Box 6"/>
          <p:cNvSpPr txBox="1">
            <a:spLocks noChangeArrowheads="1"/>
          </p:cNvSpPr>
          <p:nvPr/>
        </p:nvSpPr>
        <p:spPr bwMode="auto">
          <a:xfrm>
            <a:off x="1655763" y="72866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Midco HMA2A Make Up Air - Duct Burners</a:t>
            </a:r>
          </a:p>
        </p:txBody>
      </p:sp>
      <p:pic>
        <p:nvPicPr>
          <p:cNvPr id="155654" name="Picture 7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5959475"/>
            <a:ext cx="7921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5" name="Text Box 4"/>
          <p:cNvSpPr txBox="1">
            <a:spLocks noChangeArrowheads="1"/>
          </p:cNvSpPr>
          <p:nvPr/>
        </p:nvSpPr>
        <p:spPr bwMode="auto">
          <a:xfrm>
            <a:off x="1439863" y="4329113"/>
            <a:ext cx="2268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DB02 – HMA2 Burner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latin typeface="Arial" panose="020B0604020202020204" pitchFamily="34" charset="0"/>
            </a:endParaRPr>
          </a:p>
        </p:txBody>
      </p:sp>
      <p:pic>
        <p:nvPicPr>
          <p:cNvPr id="155656" name="Picture 9" descr="Picture 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196975"/>
            <a:ext cx="36957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11" descr="DSCF66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462337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950" y="5300663"/>
            <a:ext cx="49323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600" b="1" dirty="0">
                <a:latin typeface="+mj-lt"/>
              </a:rPr>
              <a:t>Burner</a:t>
            </a:r>
            <a:r>
              <a:rPr lang="en-GB" b="1" dirty="0">
                <a:latin typeface="+mj-lt"/>
              </a:rPr>
              <a:t> </a:t>
            </a:r>
            <a:r>
              <a:rPr lang="en-GB" sz="1600" b="1" dirty="0">
                <a:latin typeface="+mj-lt"/>
              </a:rPr>
              <a:t>mounting plate, modulating gas valve train and control box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6E071C34-AA9F-4A3C-94DA-E57579D5026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268413"/>
            <a:ext cx="1270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241550"/>
            <a:ext cx="256381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268413"/>
            <a:ext cx="37909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897313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897313"/>
            <a:ext cx="3792538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87363" y="260350"/>
            <a:ext cx="80803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3200" dirty="0"/>
              <a:t>Lanemark Process Heating Burner Systems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6572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57699" name="Text Box 6"/>
          <p:cNvSpPr txBox="1">
            <a:spLocks noChangeArrowheads="1"/>
          </p:cNvSpPr>
          <p:nvPr/>
        </p:nvSpPr>
        <p:spPr bwMode="auto">
          <a:xfrm>
            <a:off x="1655763" y="72866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Midco HMA2A Make Up Air - Duct Burners</a:t>
            </a:r>
          </a:p>
        </p:txBody>
      </p:sp>
      <p:pic>
        <p:nvPicPr>
          <p:cNvPr id="157700" name="Picture 7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5959475"/>
            <a:ext cx="7921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3" descr="C:\Lanemark\China\Presenter\New Installations\Air Handling Units\DSCF66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05251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4"/>
          <p:cNvSpPr txBox="1">
            <a:spLocks noChangeArrowheads="1"/>
          </p:cNvSpPr>
          <p:nvPr/>
        </p:nvSpPr>
        <p:spPr bwMode="auto">
          <a:xfrm>
            <a:off x="2279650" y="5910263"/>
            <a:ext cx="5184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(Front)     		                     (Back)	                                                                             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  DB11 – HMA2 Burner – Vertical Mounting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latin typeface="Arial" panose="020B0604020202020204" pitchFamily="34" charset="0"/>
            </a:endParaRPr>
          </a:p>
        </p:txBody>
      </p:sp>
      <p:pic>
        <p:nvPicPr>
          <p:cNvPr id="157703" name="Picture 14" descr="DSCF65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052513"/>
            <a:ext cx="364331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0F043DD3-284E-4223-9EB7-6CAD253AB81B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400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6572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dirty="0"/>
              <a:t>Lanemark Process Air Heating Burner Systems</a:t>
            </a:r>
            <a:endParaRPr lang="en-US" sz="3200" dirty="0"/>
          </a:p>
        </p:txBody>
      </p:sp>
      <p:sp>
        <p:nvSpPr>
          <p:cNvPr id="159748" name="Text Box 3"/>
          <p:cNvSpPr txBox="1">
            <a:spLocks noChangeArrowheads="1"/>
          </p:cNvSpPr>
          <p:nvPr/>
        </p:nvSpPr>
        <p:spPr bwMode="auto">
          <a:xfrm>
            <a:off x="3867150" y="5842000"/>
            <a:ext cx="383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59749" name="Text Box 6"/>
          <p:cNvSpPr txBox="1">
            <a:spLocks noChangeArrowheads="1"/>
          </p:cNvSpPr>
          <p:nvPr/>
        </p:nvSpPr>
        <p:spPr bwMode="auto">
          <a:xfrm>
            <a:off x="1655763" y="72866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Midco HMA2A Make Up Air - Duct Burners</a:t>
            </a:r>
          </a:p>
        </p:txBody>
      </p:sp>
      <p:pic>
        <p:nvPicPr>
          <p:cNvPr id="159750" name="Picture 7" descr="midco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5959475"/>
            <a:ext cx="7921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1" name="Text Box 4"/>
          <p:cNvSpPr txBox="1">
            <a:spLocks noChangeArrowheads="1"/>
          </p:cNvSpPr>
          <p:nvPr/>
        </p:nvSpPr>
        <p:spPr bwMode="auto">
          <a:xfrm>
            <a:off x="1439863" y="4329113"/>
            <a:ext cx="2268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latin typeface="Arial" panose="020B0604020202020204" pitchFamily="34" charset="0"/>
            </a:endParaRPr>
          </a:p>
        </p:txBody>
      </p:sp>
      <p:pic>
        <p:nvPicPr>
          <p:cNvPr id="15975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6" t="22726" r="24762" b="39455"/>
          <a:stretch>
            <a:fillRect/>
          </a:stretch>
        </p:blipFill>
        <p:spPr bwMode="auto">
          <a:xfrm>
            <a:off x="212725" y="1557338"/>
            <a:ext cx="4262438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3" t="22293" r="21909" b="30496"/>
          <a:stretch>
            <a:fillRect/>
          </a:stretch>
        </p:blipFill>
        <p:spPr bwMode="auto">
          <a:xfrm>
            <a:off x="4608513" y="1552575"/>
            <a:ext cx="4268787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4" name="Text Box 4"/>
          <p:cNvSpPr txBox="1">
            <a:spLocks noChangeArrowheads="1"/>
          </p:cNvSpPr>
          <p:nvPr/>
        </p:nvSpPr>
        <p:spPr bwMode="auto">
          <a:xfrm>
            <a:off x="2087563" y="4833938"/>
            <a:ext cx="5184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Low Fire   		                     High Fire	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	    DB17 – HMA2 Burner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C654CCFA-787A-4227-919E-07B2840D4F27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en-US" altLang="en-US" sz="1400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2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/>
              <a:t>Lanemark Process Air Heating Burner Systems</a:t>
            </a:r>
            <a:endParaRPr lang="en-US" sz="3200" dirty="0"/>
          </a:p>
        </p:txBody>
      </p:sp>
      <p:sp>
        <p:nvSpPr>
          <p:cNvPr id="106501" name="Text Box 6"/>
          <p:cNvSpPr txBox="1">
            <a:spLocks noChangeArrowheads="1"/>
          </p:cNvSpPr>
          <p:nvPr/>
        </p:nvSpPr>
        <p:spPr bwMode="auto">
          <a:xfrm>
            <a:off x="2376488" y="836613"/>
            <a:ext cx="5378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latin typeface="Arial" panose="020B0604020202020204" pitchFamily="34" charset="0"/>
              </a:rPr>
              <a:t>FDB Series Oven, Dryer &amp; Spray Booth Burners</a:t>
            </a:r>
          </a:p>
        </p:txBody>
      </p:sp>
      <p:sp>
        <p:nvSpPr>
          <p:cNvPr id="106502" name="Text Box 4"/>
          <p:cNvSpPr txBox="1">
            <a:spLocks noChangeArrowheads="1"/>
          </p:cNvSpPr>
          <p:nvPr/>
        </p:nvSpPr>
        <p:spPr bwMode="auto">
          <a:xfrm>
            <a:off x="2627784" y="6136129"/>
            <a:ext cx="38250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      8 Models : FDB01 – FDB08N/P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 Heat output range : 9 kW – 1400 kW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8" y="1273838"/>
            <a:ext cx="3266087" cy="4617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90" y="3634044"/>
            <a:ext cx="2863608" cy="2257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70963"/>
            <a:ext cx="3265844" cy="2270001"/>
          </a:xfrm>
          <a:prstGeom prst="rect">
            <a:avLst/>
          </a:prstGeom>
        </p:spPr>
      </p:pic>
      <p:pic>
        <p:nvPicPr>
          <p:cNvPr id="14" name="Picture 7" descr="midco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743575"/>
            <a:ext cx="981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53361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33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1A327489-9640-4907-A6BA-C5C9DE1F132C}" type="slidenum">
              <a:rPr lang="en-US" altLang="en-US" sz="1400" smtClean="0"/>
              <a:pPr lvl="1"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en-US" altLang="en-US" sz="1400"/>
          </a:p>
        </p:txBody>
      </p:sp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4716463" y="5697538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61796" name="Text Box 3"/>
          <p:cNvSpPr txBox="1">
            <a:spLocks noChangeArrowheads="1"/>
          </p:cNvSpPr>
          <p:nvPr/>
        </p:nvSpPr>
        <p:spPr bwMode="auto">
          <a:xfrm>
            <a:off x="3184525" y="4060825"/>
            <a:ext cx="408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61797" name="Text Box 4"/>
          <p:cNvSpPr txBox="1">
            <a:spLocks noChangeArrowheads="1"/>
          </p:cNvSpPr>
          <p:nvPr/>
        </p:nvSpPr>
        <p:spPr bwMode="auto">
          <a:xfrm>
            <a:off x="5172075" y="5299075"/>
            <a:ext cx="397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/>
              <a:t>Lanemark Combustion Engineering Limited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/>
              <a:t>Lanemark House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/>
              <a:t>Whitacre Road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/>
              <a:t>Nuneaton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/>
              <a:t>CV11 6BW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/>
              <a:t>U.K</a:t>
            </a:r>
            <a:endParaRPr lang="en-US" altLang="en-US" sz="1600"/>
          </a:p>
        </p:txBody>
      </p:sp>
      <p:pic>
        <p:nvPicPr>
          <p:cNvPr id="161798" name="Picture 5" descr="CROPPEDFO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5425"/>
            <a:ext cx="49926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9" name="Text Box 6"/>
          <p:cNvSpPr txBox="1">
            <a:spLocks noChangeArrowheads="1"/>
          </p:cNvSpPr>
          <p:nvPr/>
        </p:nvSpPr>
        <p:spPr bwMode="auto">
          <a:xfrm>
            <a:off x="5543550" y="296863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Lanemark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HC Burners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Oil and Gas Burners for the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Petrochemical, Hydrocarbon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2000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and Refinery Industries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5399" y="111125"/>
            <a:ext cx="8080375" cy="8286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200" dirty="0"/>
              <a:t>Lanemark HC Burners</a:t>
            </a:r>
            <a:br>
              <a:rPr lang="en-GB" altLang="en-US" sz="3200" dirty="0"/>
            </a:br>
            <a:r>
              <a:rPr lang="en-US" altLang="en-US" sz="3200" dirty="0"/>
              <a:t>Customers</a:t>
            </a:r>
            <a:endParaRPr lang="en-US" sz="3200" dirty="0"/>
          </a:p>
        </p:txBody>
      </p:sp>
      <p:pic>
        <p:nvPicPr>
          <p:cNvPr id="163843" name="Picture 2" descr="C:\Users\Paul\Pictures\Logos\bp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569244"/>
            <a:ext cx="20526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3" descr="C:\Users\Paul\Pictures\Logos\cnooc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1089025"/>
            <a:ext cx="2916237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4" descr="C:\Users\Paul\Pictures\Logos\lindeg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73575"/>
            <a:ext cx="23907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5" descr="C:\Users\Paul\Pictures\Logos\Shell-logo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0175" y="1125538"/>
            <a:ext cx="2663825" cy="1997075"/>
          </a:xfrm>
          <a:noFill/>
        </p:spPr>
      </p:pic>
      <p:pic>
        <p:nvPicPr>
          <p:cNvPr id="163847" name="Picture 6" descr="C:\Users\Paul\Pictures\Logos\SABI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20193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Picture 7" descr="C:\Users\Paul\Pictures\Logos\praxai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36950"/>
            <a:ext cx="15128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Picture 8" descr="C:\Users\Paul\Pictures\Logos\technip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00663"/>
            <a:ext cx="279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0" name="Picture 9" descr="C:\Users\Paul\Pictures\Logos\Lurg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5408613"/>
            <a:ext cx="25908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161925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 </a:t>
            </a:r>
            <a:br>
              <a:rPr lang="en-GB" altLang="en-US" sz="3200" dirty="0"/>
            </a:br>
            <a:r>
              <a:rPr lang="en-US" sz="3200" dirty="0"/>
              <a:t>Burner Assemblies</a:t>
            </a:r>
          </a:p>
        </p:txBody>
      </p:sp>
      <p:pic>
        <p:nvPicPr>
          <p:cNvPr id="165891" name="Picture 2" descr="F:\Lanemark CD\Pictures\IMG00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4925"/>
            <a:ext cx="50403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3" descr="F:\Web site Pics\Hydrogen-Methanol-Ammonia HC Burner\IMG00110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304925"/>
            <a:ext cx="3810000" cy="4032250"/>
          </a:xfrm>
          <a:noFill/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2" y="116632"/>
            <a:ext cx="8080375" cy="792163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 </a:t>
            </a:r>
            <a:br>
              <a:rPr lang="en-GB" altLang="en-US" sz="3200" dirty="0"/>
            </a:br>
            <a:r>
              <a:rPr lang="en-US" sz="3200" dirty="0"/>
              <a:t>HC “THERMIMAX” Matrix Burner</a:t>
            </a:r>
            <a:endParaRPr lang="en-GB" sz="32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599" y="1052513"/>
            <a:ext cx="4114800" cy="4114800"/>
          </a:xfrm>
        </p:spPr>
        <p:txBody>
          <a:bodyPr/>
          <a:lstStyle/>
          <a:p>
            <a:pPr>
              <a:defRPr/>
            </a:pPr>
            <a:r>
              <a:rPr lang="en-GB" altLang="en-US" sz="2400" dirty="0">
                <a:latin typeface="+mj-lt"/>
              </a:rPr>
              <a:t>SINGLE BURNER HEAD TO BURN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NATURAL GAS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REFINERY GAS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PURGE GAS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HYDROGEN OFF GAS</a:t>
            </a:r>
          </a:p>
          <a:p>
            <a:pPr lvl="1">
              <a:defRPr/>
            </a:pPr>
            <a:endParaRPr lang="en-GB" altLang="en-US" sz="2000" dirty="0">
              <a:latin typeface="+mj-lt"/>
            </a:endParaRPr>
          </a:p>
          <a:p>
            <a:pPr>
              <a:defRPr/>
            </a:pPr>
            <a:r>
              <a:rPr lang="en-GB" altLang="en-US" sz="2400" dirty="0">
                <a:latin typeface="+mj-lt"/>
              </a:rPr>
              <a:t>UNIQUE PATENTED DESIGN</a:t>
            </a:r>
          </a:p>
          <a:p>
            <a:pPr>
              <a:defRPr/>
            </a:pPr>
            <a:endParaRPr lang="en-GB" altLang="en-US" sz="2400" dirty="0">
              <a:latin typeface="+mj-lt"/>
            </a:endParaRPr>
          </a:p>
          <a:p>
            <a:pPr>
              <a:defRPr/>
            </a:pPr>
            <a:r>
              <a:rPr lang="en-GB" altLang="en-US" sz="2400" dirty="0">
                <a:latin typeface="+mj-lt"/>
              </a:rPr>
              <a:t>LOW FUEL GAS PRESSURE</a:t>
            </a:r>
          </a:p>
          <a:p>
            <a:pPr>
              <a:defRPr/>
            </a:pPr>
            <a:endParaRPr lang="en-GB" altLang="en-US" sz="2400" dirty="0">
              <a:latin typeface="+mj-lt"/>
            </a:endParaRPr>
          </a:p>
          <a:p>
            <a:pPr>
              <a:defRPr/>
            </a:pPr>
            <a:r>
              <a:rPr lang="en-GB" altLang="en-US" sz="2400" dirty="0">
                <a:latin typeface="+mj-lt"/>
              </a:rPr>
              <a:t>FLEXIBLE BURNER DESIGNS</a:t>
            </a:r>
            <a:endParaRPr lang="en-GB" altLang="en-US" sz="2800" dirty="0">
              <a:latin typeface="+mj-lt"/>
            </a:endParaRPr>
          </a:p>
        </p:txBody>
      </p:sp>
      <p:pic>
        <p:nvPicPr>
          <p:cNvPr id="167940" name="Picture 13" descr="bhead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052513"/>
            <a:ext cx="3735388" cy="5570537"/>
          </a:xfrm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17463"/>
            <a:ext cx="8080375" cy="1143000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 </a:t>
            </a:r>
            <a:br>
              <a:rPr lang="en-GB" altLang="en-US" sz="3200" dirty="0"/>
            </a:br>
            <a:r>
              <a:rPr lang="en-US" sz="3200" dirty="0"/>
              <a:t>Reformer Fired Heaters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7338" y="1160463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altLang="en-US" sz="2400" dirty="0">
                <a:latin typeface="+mj-lt"/>
              </a:rPr>
              <a:t>HC “THERMIMAX” MATRIX BURNER</a:t>
            </a:r>
            <a:endParaRPr lang="en-US" altLang="en-US" sz="2800" dirty="0">
              <a:latin typeface="+mj-lt"/>
            </a:endParaRPr>
          </a:p>
          <a:p>
            <a:pPr lvl="1">
              <a:defRPr/>
            </a:pPr>
            <a:r>
              <a:rPr lang="en-US" altLang="en-US" sz="2000" dirty="0">
                <a:latin typeface="+mj-lt"/>
              </a:rPr>
              <a:t>HYDROCARBON PROCESSING / STEAM REFORMERS</a:t>
            </a:r>
            <a:endParaRPr lang="en-US" altLang="en-US" sz="2400" dirty="0">
              <a:latin typeface="+mj-lt"/>
            </a:endParaRPr>
          </a:p>
          <a:p>
            <a:pPr lvl="2">
              <a:defRPr/>
            </a:pPr>
            <a:r>
              <a:rPr lang="en-US" altLang="en-US" sz="2000" dirty="0">
                <a:latin typeface="+mj-lt"/>
              </a:rPr>
              <a:t>HYDROGEN</a:t>
            </a:r>
          </a:p>
          <a:p>
            <a:pPr lvl="2">
              <a:defRPr/>
            </a:pPr>
            <a:r>
              <a:rPr lang="en-US" altLang="en-US" sz="2000" dirty="0">
                <a:latin typeface="+mj-lt"/>
              </a:rPr>
              <a:t>METHANOL</a:t>
            </a:r>
          </a:p>
          <a:p>
            <a:pPr lvl="2">
              <a:defRPr/>
            </a:pPr>
            <a:r>
              <a:rPr lang="en-US" altLang="en-US" sz="2000" dirty="0">
                <a:latin typeface="+mj-lt"/>
              </a:rPr>
              <a:t>AMMONIA</a:t>
            </a:r>
          </a:p>
          <a:p>
            <a:pPr lvl="2">
              <a:defRPr/>
            </a:pPr>
            <a:endParaRPr lang="en-US" altLang="en-US" sz="2000" dirty="0">
              <a:latin typeface="+mj-lt"/>
            </a:endParaRPr>
          </a:p>
          <a:p>
            <a:pPr lvl="1">
              <a:defRPr/>
            </a:pPr>
            <a:r>
              <a:rPr lang="en-US" altLang="en-US" sz="2000" dirty="0">
                <a:latin typeface="+mj-lt"/>
              </a:rPr>
              <a:t>FORCED OR INDUCED DRAUGHT</a:t>
            </a:r>
            <a:endParaRPr lang="en-US" altLang="en-US" sz="2400" dirty="0">
              <a:latin typeface="+mj-lt"/>
            </a:endParaRPr>
          </a:p>
          <a:p>
            <a:pPr lvl="1">
              <a:defRPr/>
            </a:pPr>
            <a:r>
              <a:rPr lang="en-US" altLang="en-US" sz="2000" dirty="0">
                <a:latin typeface="+mj-lt"/>
              </a:rPr>
              <a:t>PREHEATED AIR 500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°</a:t>
            </a:r>
            <a:r>
              <a:rPr lang="en-US" altLang="en-US" sz="2000" dirty="0">
                <a:latin typeface="+mj-lt"/>
              </a:rPr>
              <a:t>C</a:t>
            </a:r>
            <a:endParaRPr lang="en-US" altLang="en-US" sz="2400" dirty="0">
              <a:latin typeface="+mj-lt"/>
            </a:endParaRPr>
          </a:p>
          <a:p>
            <a:pPr lvl="1">
              <a:defRPr/>
            </a:pPr>
            <a:r>
              <a:rPr lang="en-US" altLang="en-US" sz="2000" dirty="0">
                <a:latin typeface="+mj-lt"/>
              </a:rPr>
              <a:t>LOW EXCESS AIR</a:t>
            </a:r>
          </a:p>
          <a:p>
            <a:pPr lvl="1">
              <a:defRPr/>
            </a:pPr>
            <a:r>
              <a:rPr lang="en-US" altLang="en-US" sz="2000" dirty="0">
                <a:latin typeface="+mj-lt"/>
              </a:rPr>
              <a:t>LOW EMISSIONS</a:t>
            </a:r>
            <a:endParaRPr lang="en-US" altLang="en-US" sz="2400" dirty="0">
              <a:latin typeface="+mj-lt"/>
            </a:endParaRPr>
          </a:p>
        </p:txBody>
      </p:sp>
      <p:pic>
        <p:nvPicPr>
          <p:cNvPr id="169988" name="Picture 8" descr="W:\Lanemark CD\images\Reform01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50" y="1233488"/>
            <a:ext cx="3627438" cy="4419600"/>
          </a:xfrm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80963"/>
            <a:ext cx="8080375" cy="1008062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 </a:t>
            </a:r>
            <a:br>
              <a:rPr lang="en-GB" altLang="en-US" sz="3200" dirty="0"/>
            </a:br>
            <a:r>
              <a:rPr lang="en-US" sz="3200" dirty="0"/>
              <a:t>Fuel Gas and Combustion Air Supplies</a:t>
            </a:r>
          </a:p>
        </p:txBody>
      </p:sp>
      <p:pic>
        <p:nvPicPr>
          <p:cNvPr id="172035" name="Picture 2" descr="F:\Web site Pics\Site Services\Reformer Construction 3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9863" y="1341438"/>
            <a:ext cx="3455987" cy="4608512"/>
          </a:xfrm>
          <a:noFill/>
        </p:spPr>
      </p:pic>
      <p:pic>
        <p:nvPicPr>
          <p:cNvPr id="172036" name="Picture 3" descr="F:\Web site Pics\Hydrogen-Methanol-Ammonia HC Burner\20090213(00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46148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80963"/>
            <a:ext cx="8461375" cy="1295400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Forced Draft</a:t>
            </a:r>
            <a:br>
              <a:rPr lang="en-GB" sz="3200" dirty="0"/>
            </a:br>
            <a:r>
              <a:rPr lang="en-GB" sz="3200" dirty="0"/>
              <a:t>‘HC’ Reformer Burner Arrangement</a:t>
            </a:r>
          </a:p>
        </p:txBody>
      </p:sp>
      <p:pic>
        <p:nvPicPr>
          <p:cNvPr id="174083" name="Picture 2" descr="F:\Web site Pics\Site Services\DSCN29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84313"/>
            <a:ext cx="360045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3" descr="F:\Web site Pics\Site Services\DSCN29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484313"/>
            <a:ext cx="354806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368300"/>
            <a:ext cx="8080375" cy="479425"/>
          </a:xfrm>
        </p:spPr>
        <p:txBody>
          <a:bodyPr/>
          <a:lstStyle/>
          <a:p>
            <a:pPr algn="ctr">
              <a:defRPr/>
            </a:pPr>
            <a:r>
              <a:rPr lang="en-GB" sz="3200" dirty="0"/>
              <a:t>Lanemark Process Heating Burner Systems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7413" y="6667500"/>
            <a:ext cx="1905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720F4FD0-AD75-416C-8B12-56D05494C73E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pic>
        <p:nvPicPr>
          <p:cNvPr id="307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63638"/>
            <a:ext cx="3492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176338"/>
            <a:ext cx="3492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184650"/>
            <a:ext cx="24114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84650"/>
            <a:ext cx="27162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4184650"/>
            <a:ext cx="244475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19843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 </a:t>
            </a:r>
            <a:br>
              <a:rPr lang="en-GB" altLang="en-US" sz="3200" dirty="0"/>
            </a:br>
            <a:r>
              <a:rPr lang="en-GB" altLang="en-US" sz="3200" dirty="0"/>
              <a:t>C</a:t>
            </a:r>
            <a:r>
              <a:rPr lang="en-US" sz="3200" dirty="0"/>
              <a:t>old Start Up</a:t>
            </a:r>
          </a:p>
        </p:txBody>
      </p:sp>
      <p:pic>
        <p:nvPicPr>
          <p:cNvPr id="176131" name="Picture 2" descr="F:\Web site Pics\Hydrogen-Methanol-Ammonia HC Burner\Burners 25 - 36 start-up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1750" y="1328738"/>
            <a:ext cx="3697288" cy="4621212"/>
          </a:xfrm>
          <a:noFill/>
        </p:spPr>
      </p:pic>
      <p:pic>
        <p:nvPicPr>
          <p:cNvPr id="176132" name="Picture 3" descr="F:\Web site Pics\Hydrogen-Methanol-Ammonia HC Burner\DSCN29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41438"/>
            <a:ext cx="463073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4363" y="11588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 </a:t>
            </a:r>
            <a:br>
              <a:rPr lang="en-GB" altLang="en-US" sz="3200" dirty="0"/>
            </a:br>
            <a:r>
              <a:rPr lang="en-US" sz="3200" dirty="0"/>
              <a:t>Normal Operation</a:t>
            </a:r>
          </a:p>
        </p:txBody>
      </p:sp>
      <p:pic>
        <p:nvPicPr>
          <p:cNvPr id="178179" name="Picture 2" descr="F:\Lanemark CD\Flames\Picture 110 F_ W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1200"/>
            <a:ext cx="3960813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3" descr="F:\Lanemark CD\Flames\Inner_Burners_J18733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1264050"/>
            <a:ext cx="3743325" cy="4992687"/>
          </a:xfrm>
          <a:noFill/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24644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 </a:t>
            </a:r>
            <a:br>
              <a:rPr lang="en-GB" altLang="en-US" sz="3200" dirty="0"/>
            </a:br>
            <a:r>
              <a:rPr lang="en-GB" sz="3200" dirty="0"/>
              <a:t>Induced Draft </a:t>
            </a:r>
            <a:br>
              <a:rPr lang="en-GB" sz="3200" dirty="0"/>
            </a:br>
            <a:r>
              <a:rPr lang="en-GB" sz="3200" dirty="0"/>
              <a:t>‘HC’ Reformer Burner Arrangement</a:t>
            </a:r>
          </a:p>
        </p:txBody>
      </p:sp>
      <p:sp>
        <p:nvSpPr>
          <p:cNvPr id="18022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1540" y="1724025"/>
            <a:ext cx="5256213" cy="4343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Range 0.5 MW – 3.0 MW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en-US" sz="20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Natural Gas + Purge Gas</a:t>
            </a:r>
          </a:p>
          <a:p>
            <a:pPr>
              <a:lnSpc>
                <a:spcPct val="80000"/>
              </a:lnSpc>
              <a:defRPr/>
            </a:pPr>
            <a:endParaRPr lang="en-GB" altLang="en-US" sz="20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Single or Twin Pipe Header</a:t>
            </a:r>
          </a:p>
          <a:p>
            <a:pPr>
              <a:lnSpc>
                <a:spcPct val="80000"/>
              </a:lnSpc>
              <a:defRPr/>
            </a:pPr>
            <a:endParaRPr lang="en-GB" altLang="en-US" sz="20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Low NOx, CO, UHC &amp; Noise Emissions</a:t>
            </a:r>
          </a:p>
          <a:p>
            <a:pPr>
              <a:lnSpc>
                <a:spcPct val="80000"/>
              </a:lnSpc>
              <a:defRPr/>
            </a:pPr>
            <a:endParaRPr lang="en-GB" altLang="en-US" sz="20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Low or High Excess Air</a:t>
            </a:r>
          </a:p>
          <a:p>
            <a:pPr>
              <a:lnSpc>
                <a:spcPct val="80000"/>
              </a:lnSpc>
              <a:defRPr/>
            </a:pPr>
            <a:endParaRPr lang="en-GB" altLang="en-US" sz="20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High Turndown</a:t>
            </a:r>
          </a:p>
          <a:p>
            <a:pPr>
              <a:lnSpc>
                <a:spcPct val="80000"/>
              </a:lnSpc>
              <a:defRPr/>
            </a:pPr>
            <a:endParaRPr lang="en-GB" altLang="en-US" sz="20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Small Footprint</a:t>
            </a:r>
          </a:p>
          <a:p>
            <a:pPr>
              <a:lnSpc>
                <a:spcPct val="80000"/>
              </a:lnSpc>
              <a:defRPr/>
            </a:pPr>
            <a:endParaRPr lang="en-GB" altLang="en-US" sz="2000" dirty="0"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en-GB" altLang="en-US" sz="2000" dirty="0">
                <a:latin typeface="+mj-lt"/>
              </a:rPr>
              <a:t>Flexible Design</a:t>
            </a:r>
          </a:p>
        </p:txBody>
      </p:sp>
      <p:pic>
        <p:nvPicPr>
          <p:cNvPr id="180228" name="ClipArt Placeholder 5" descr="HC Induced Draft Burner.jpg"/>
          <p:cNvPicPr>
            <a:picLocks noGrp="1" noChangeAspect="1"/>
          </p:cNvPicPr>
          <p:nvPr>
            <p:ph type="clipArt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3550" y="1952625"/>
            <a:ext cx="3086100" cy="4114800"/>
          </a:xfrm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0582" y="224644"/>
            <a:ext cx="8080375" cy="1143000"/>
          </a:xfrm>
        </p:spPr>
        <p:txBody>
          <a:bodyPr/>
          <a:lstStyle/>
          <a:p>
            <a:pPr algn="ctr">
              <a:defRPr/>
            </a:pPr>
            <a:r>
              <a:rPr lang="en-GB" altLang="en-US" sz="4000" dirty="0"/>
              <a:t>Lanemark HC Burners </a:t>
            </a:r>
            <a:br>
              <a:rPr lang="en-GB" altLang="en-US" sz="4000" dirty="0"/>
            </a:br>
            <a:r>
              <a:rPr lang="en-US" sz="4000" dirty="0"/>
              <a:t>Research and Development</a:t>
            </a:r>
            <a:endParaRPr lang="en-US" dirty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63757" y="1448780"/>
            <a:ext cx="4267200" cy="4114800"/>
          </a:xfrm>
        </p:spPr>
        <p:txBody>
          <a:bodyPr/>
          <a:lstStyle/>
          <a:p>
            <a:pPr marL="457200" lvl="1" indent="0">
              <a:buNone/>
              <a:defRPr/>
            </a:pPr>
            <a:endParaRPr lang="en-US" altLang="en-US" sz="20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Lower Emissions</a:t>
            </a:r>
          </a:p>
          <a:p>
            <a:pPr marL="457200" lvl="1" indent="0">
              <a:buNone/>
              <a:defRPr/>
            </a:pPr>
            <a:endParaRPr lang="en-US" altLang="en-US" sz="20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Lower Fuel Gas Burner Head Pressure Drop</a:t>
            </a:r>
          </a:p>
          <a:p>
            <a:pPr marL="457200" lvl="1" indent="0">
              <a:buNone/>
              <a:defRPr/>
            </a:pPr>
            <a:endParaRPr lang="en-US" altLang="en-US" sz="20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Coatings</a:t>
            </a:r>
          </a:p>
          <a:p>
            <a:pPr marL="457200" lvl="1" indent="0">
              <a:buNone/>
              <a:defRPr/>
            </a:pPr>
            <a:endParaRPr lang="en-US" altLang="en-US" sz="20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Improved Manufacturing</a:t>
            </a:r>
          </a:p>
          <a:p>
            <a:pPr marL="457200" lvl="1" indent="0">
              <a:buNone/>
              <a:defRPr/>
            </a:pPr>
            <a:endParaRPr lang="en-US" altLang="en-US" sz="20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Greater Design Flexibility</a:t>
            </a:r>
          </a:p>
          <a:p>
            <a:pPr marL="457200" lvl="1" indent="0">
              <a:buNone/>
              <a:defRPr/>
            </a:pPr>
            <a:endParaRPr lang="en-US" altLang="en-US" sz="20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Continual Staff Development Program</a:t>
            </a:r>
          </a:p>
        </p:txBody>
      </p:sp>
      <p:pic>
        <p:nvPicPr>
          <p:cNvPr id="182276" name="Picture 7" descr="MVC-024F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08" y="1916832"/>
            <a:ext cx="4594260" cy="4500500"/>
          </a:xfr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7525" y="0"/>
            <a:ext cx="8080375" cy="1143000"/>
          </a:xfrm>
        </p:spPr>
        <p:txBody>
          <a:bodyPr/>
          <a:lstStyle/>
          <a:p>
            <a:pPr algn="ctr">
              <a:defRPr/>
            </a:pPr>
            <a:r>
              <a:rPr lang="en-GB" altLang="en-US" sz="3200" dirty="0"/>
              <a:t>Lanemark HC Burners</a:t>
            </a:r>
            <a:br>
              <a:rPr lang="en-GB" altLang="en-US" sz="3200" dirty="0"/>
            </a:br>
            <a:r>
              <a:rPr lang="en-US" sz="3200" dirty="0"/>
              <a:t>Research and Development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8112" y="1232756"/>
            <a:ext cx="4419600" cy="4114800"/>
          </a:xfrm>
        </p:spPr>
        <p:txBody>
          <a:bodyPr/>
          <a:lstStyle/>
          <a:p>
            <a:pPr>
              <a:defRPr/>
            </a:pPr>
            <a:r>
              <a:rPr lang="en-US" altLang="en-US" sz="2000" dirty="0">
                <a:latin typeface="+mj-lt"/>
              </a:rPr>
              <a:t>LOW NOx EMISSIOMS</a:t>
            </a:r>
          </a:p>
          <a:p>
            <a:pPr lvl="1">
              <a:defRPr/>
            </a:pPr>
            <a:r>
              <a:rPr lang="en-US" altLang="en-US" sz="2000" dirty="0">
                <a:latin typeface="+mj-lt"/>
              </a:rPr>
              <a:t>Hydrogen &lt;   35 ppm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Methanol &lt; 100 ppm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Ammonia   &lt;  70 ppm</a:t>
            </a:r>
          </a:p>
          <a:p>
            <a:pPr lvl="1">
              <a:defRPr/>
            </a:pPr>
            <a:endParaRPr lang="en-US" altLang="en-US" sz="2000" dirty="0">
              <a:latin typeface="+mj-lt"/>
            </a:endParaRPr>
          </a:p>
          <a:p>
            <a:pPr>
              <a:defRPr/>
            </a:pPr>
            <a:r>
              <a:rPr lang="en-GB" altLang="en-US" sz="2000" dirty="0">
                <a:latin typeface="+mj-lt"/>
              </a:rPr>
              <a:t>MAINTAIN FLAME SHAPE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Length &lt; 3.5 metres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W  &lt; 0.8 metres</a:t>
            </a:r>
          </a:p>
          <a:p>
            <a:pPr lvl="1">
              <a:defRPr/>
            </a:pPr>
            <a:endParaRPr lang="en-GB" altLang="en-US" sz="2000" dirty="0">
              <a:latin typeface="+mj-lt"/>
            </a:endParaRPr>
          </a:p>
          <a:p>
            <a:pPr>
              <a:defRPr/>
            </a:pPr>
            <a:r>
              <a:rPr lang="en-GB" altLang="en-US" sz="2000" dirty="0">
                <a:latin typeface="+mj-lt"/>
              </a:rPr>
              <a:t>LOW CO EMISSIONS</a:t>
            </a:r>
          </a:p>
          <a:p>
            <a:pPr lvl="1">
              <a:defRPr/>
            </a:pPr>
            <a:r>
              <a:rPr lang="en-GB" altLang="en-US" sz="2000" dirty="0">
                <a:latin typeface="+mj-lt"/>
              </a:rPr>
              <a:t>&lt; 5 ppm</a:t>
            </a:r>
          </a:p>
          <a:p>
            <a:pPr lvl="1">
              <a:defRPr/>
            </a:pPr>
            <a:endParaRPr lang="en-GB" altLang="en-US" sz="2000" dirty="0">
              <a:latin typeface="+mj-lt"/>
            </a:endParaRPr>
          </a:p>
          <a:p>
            <a:pPr>
              <a:defRPr/>
            </a:pPr>
            <a:r>
              <a:rPr lang="en-GB" altLang="en-US" sz="2000" dirty="0">
                <a:latin typeface="+mj-lt"/>
              </a:rPr>
              <a:t>LOW NOISE</a:t>
            </a:r>
          </a:p>
          <a:p>
            <a:pPr lvl="1">
              <a:defRPr/>
            </a:pPr>
            <a:r>
              <a:rPr lang="en-GB" altLang="en-US" sz="2400" dirty="0">
                <a:latin typeface="+mj-lt"/>
              </a:rPr>
              <a:t>&lt; 80 dB(A) @ 1 metre</a:t>
            </a:r>
            <a:endParaRPr lang="en-US" altLang="en-US" sz="2400" dirty="0">
              <a:latin typeface="+mj-lt"/>
            </a:endParaRPr>
          </a:p>
        </p:txBody>
      </p:sp>
      <p:pic>
        <p:nvPicPr>
          <p:cNvPr id="184324" name="Picture 14" descr="MVC-007F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1308956"/>
            <a:ext cx="3810000" cy="3962400"/>
          </a:xfrm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033"/>
          <p:cNvSpPr txBox="1">
            <a:spLocks noGrp="1" noChangeArrowheads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0" rIns="92075" bIns="0" anchor="b"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r" eaLnBrk="1" hangingPunct="1">
              <a:spcBef>
                <a:spcPct val="0"/>
              </a:spcBef>
              <a:buClrTx/>
              <a:buFontTx/>
              <a:buNone/>
            </a:pPr>
            <a:fld id="{0C4A5CBE-134F-4D8F-AB6D-0CCFC0A64EF5}" type="slidenum">
              <a:rPr lang="en-US" altLang="en-US" sz="1400"/>
              <a:pPr lvl="1" algn="r" eaLnBrk="1" hangingPunct="1">
                <a:spcBef>
                  <a:spcPct val="0"/>
                </a:spcBef>
                <a:buClrTx/>
                <a:buFontTx/>
                <a:buNone/>
              </a:pPr>
              <a:t>85</a:t>
            </a:fld>
            <a:endParaRPr lang="en-US" altLang="en-US" sz="1400"/>
          </a:p>
        </p:txBody>
      </p:sp>
      <p:sp>
        <p:nvSpPr>
          <p:cNvPr id="186371" name="Text Box 2"/>
          <p:cNvSpPr txBox="1">
            <a:spLocks noChangeArrowheads="1"/>
          </p:cNvSpPr>
          <p:nvPr/>
        </p:nvSpPr>
        <p:spPr bwMode="auto">
          <a:xfrm>
            <a:off x="4716463" y="5697538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86372" name="Text Box 3"/>
          <p:cNvSpPr txBox="1">
            <a:spLocks noChangeArrowheads="1"/>
          </p:cNvSpPr>
          <p:nvPr/>
        </p:nvSpPr>
        <p:spPr bwMode="auto">
          <a:xfrm>
            <a:off x="3184525" y="4060825"/>
            <a:ext cx="408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00357" name="Text Box 4"/>
          <p:cNvSpPr txBox="1">
            <a:spLocks noChangeArrowheads="1"/>
          </p:cNvSpPr>
          <p:nvPr/>
        </p:nvSpPr>
        <p:spPr bwMode="auto">
          <a:xfrm>
            <a:off x="5227638" y="5084763"/>
            <a:ext cx="3916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Combustion Engineering Limited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House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Whitacre Road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Nuneaton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CV11 6BW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err="1">
                <a:latin typeface="+mj-lt"/>
              </a:rPr>
              <a:t>U.K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186374" name="Picture 5" descr="CROPPEDFO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5425"/>
            <a:ext cx="49926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Text Box 6"/>
          <p:cNvSpPr txBox="1">
            <a:spLocks noChangeArrowheads="1"/>
          </p:cNvSpPr>
          <p:nvPr/>
        </p:nvSpPr>
        <p:spPr bwMode="auto">
          <a:xfrm>
            <a:off x="6048375" y="296863"/>
            <a:ext cx="30956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Lanemark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 err="1">
                <a:latin typeface="+mj-lt"/>
              </a:rPr>
              <a:t>BurnerCare</a:t>
            </a:r>
            <a:endParaRPr lang="en-GB" altLang="en-US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dirty="0">
                <a:latin typeface="+mj-lt"/>
              </a:rPr>
              <a:t>Spares &amp; Service Support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E07A37BD-E7B5-4DCA-9913-AC4CECC4807B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86</a:t>
            </a:fld>
            <a:endParaRPr lang="en-US" altLang="en-US" sz="1400"/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0" y="0"/>
            <a:ext cx="9144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GB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Lanemark BurnerCare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188420" name="Picture 7" descr="B891- 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233488"/>
            <a:ext cx="4937125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9163"/>
            <a:ext cx="4213225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800" b="1" dirty="0">
                <a:latin typeface="Arial" panose="020B0604020202020204" pitchFamily="34" charset="0"/>
              </a:rPr>
              <a:t>    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</a:rPr>
              <a:t>Originally established to </a:t>
            </a:r>
            <a:r>
              <a:rPr lang="en-GB" altLang="en-US" sz="2000" dirty="0" err="1">
                <a:latin typeface="Arial" panose="020B0604020202020204" pitchFamily="34" charset="0"/>
              </a:rPr>
              <a:t>serveLanemark’s</a:t>
            </a:r>
            <a:r>
              <a:rPr lang="en-GB" altLang="en-US" sz="2000" dirty="0">
                <a:latin typeface="Arial" panose="020B0604020202020204" pitchFamily="34" charset="0"/>
              </a:rPr>
              <a:t> highly efficient tank heating and process air equipment, BurnerCare  has expanded to cater for all makes of gas fired burners including space heaters.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    	Highly trained and experienced service engineers provide unprecedented support across the United Kingdom and working in partnership with our distributors around the world. </a:t>
            </a:r>
          </a:p>
        </p:txBody>
      </p:sp>
      <p:pic>
        <p:nvPicPr>
          <p:cNvPr id="188422" name="Picture 18" descr="B891-  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84650"/>
            <a:ext cx="377983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647700" y="584200"/>
            <a:ext cx="8080375" cy="611188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BurnerCare Service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F062A483-B526-4A58-A203-D31BD04CA16E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87</a:t>
            </a:fld>
            <a:endParaRPr lang="en-US" altLang="en-US" sz="1400"/>
          </a:p>
        </p:txBody>
      </p:sp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0" y="0"/>
            <a:ext cx="9144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GB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Lanemark BurnerCare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190468" name="Picture 5" descr="B889-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76" y="1224597"/>
            <a:ext cx="6084887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Text Box 6"/>
          <p:cNvSpPr txBox="1">
            <a:spLocks noChangeArrowheads="1"/>
          </p:cNvSpPr>
          <p:nvPr/>
        </p:nvSpPr>
        <p:spPr bwMode="auto">
          <a:xfrm>
            <a:off x="1512888" y="890588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90470" name="Text Box 7"/>
          <p:cNvSpPr txBox="1">
            <a:spLocks noChangeArrowheads="1"/>
          </p:cNvSpPr>
          <p:nvPr/>
        </p:nvSpPr>
        <p:spPr bwMode="auto">
          <a:xfrm>
            <a:off x="1530576" y="5309869"/>
            <a:ext cx="60848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Comprehensive range of spare parts stocked for gas burner systems manufactured by Lanemark and other major burner suppliers</a:t>
            </a:r>
            <a:r>
              <a:rPr lang="en-GB" altLang="en-US" sz="2000" b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531812" y="570390"/>
            <a:ext cx="8080375" cy="611188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BurnerCare Spare Parts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033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1D448907-DBAA-4487-A9FF-586FC2B9C04E}" type="slidenum">
              <a:rPr lang="en-US" altLang="en-US" sz="1400" smtClean="0"/>
              <a:pPr lvl="1">
                <a:spcBef>
                  <a:spcPct val="0"/>
                </a:spcBef>
                <a:buClrTx/>
                <a:buFontTx/>
                <a:buNone/>
              </a:pPr>
              <a:t>88</a:t>
            </a:fld>
            <a:endParaRPr lang="en-US" altLang="en-US" sz="1400"/>
          </a:p>
        </p:txBody>
      </p:sp>
      <p:sp>
        <p:nvSpPr>
          <p:cNvPr id="192515" name="Text Box 7"/>
          <p:cNvSpPr txBox="1">
            <a:spLocks noChangeArrowheads="1"/>
          </p:cNvSpPr>
          <p:nvPr/>
        </p:nvSpPr>
        <p:spPr bwMode="auto">
          <a:xfrm>
            <a:off x="4716463" y="5697538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92516" name="Text Box 8"/>
          <p:cNvSpPr txBox="1">
            <a:spLocks noChangeArrowheads="1"/>
          </p:cNvSpPr>
          <p:nvPr/>
        </p:nvSpPr>
        <p:spPr bwMode="auto">
          <a:xfrm>
            <a:off x="3184525" y="4060825"/>
            <a:ext cx="408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</p:txBody>
      </p:sp>
      <p:sp>
        <p:nvSpPr>
          <p:cNvPr id="103429" name="Text Box 9"/>
          <p:cNvSpPr txBox="1">
            <a:spLocks noChangeArrowheads="1"/>
          </p:cNvSpPr>
          <p:nvPr/>
        </p:nvSpPr>
        <p:spPr bwMode="auto">
          <a:xfrm>
            <a:off x="5278438" y="5084763"/>
            <a:ext cx="38655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Combustion Engineering Limited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Lanemark House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Whitacre Road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Nuneaton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CV11 6BW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err="1">
                <a:latin typeface="+mj-lt"/>
              </a:rPr>
              <a:t>U.K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192518" name="Picture 12" descr="CROPPEDFOL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527843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963" y="188913"/>
            <a:ext cx="8080375" cy="479425"/>
          </a:xfrm>
        </p:spPr>
        <p:txBody>
          <a:bodyPr/>
          <a:lstStyle/>
          <a:p>
            <a:pPr algn="ctr">
              <a:defRPr/>
            </a:pPr>
            <a:r>
              <a:rPr lang="en-GB" sz="3200" dirty="0"/>
              <a:t>Lanemark Process Heating Burner Systems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7413" y="6667500"/>
            <a:ext cx="1905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fld id="{628B313E-AF6C-4660-9625-A1803074FF32}" type="slidenum">
              <a:rPr lang="en-US" altLang="en-US" sz="1400" smtClean="0">
                <a:latin typeface="Arial" panose="020B0604020202020204" pitchFamily="34" charset="0"/>
              </a:rPr>
              <a:pPr lvl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pic>
        <p:nvPicPr>
          <p:cNvPr id="327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57250"/>
            <a:ext cx="437673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879475"/>
            <a:ext cx="38655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3862388"/>
            <a:ext cx="38877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862388"/>
            <a:ext cx="357505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</Template>
  <TotalTime>3134</TotalTime>
  <Words>2248</Words>
  <Application>Microsoft Office PowerPoint</Application>
  <PresentationFormat>On-screen Show (4:3)</PresentationFormat>
  <Paragraphs>836</Paragraphs>
  <Slides>88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Calibri</vt:lpstr>
      <vt:lpstr>Monotype Sorts</vt:lpstr>
      <vt:lpstr>Symbol</vt:lpstr>
      <vt:lpstr>Times New Roman</vt:lpstr>
      <vt:lpstr>Wingdings</vt:lpstr>
      <vt:lpstr>Training</vt:lpstr>
      <vt:lpstr>PowerPoint Presentation</vt:lpstr>
      <vt:lpstr>Lanemark Combustion Engineering Limited</vt:lpstr>
      <vt:lpstr>Global Reach</vt:lpstr>
      <vt:lpstr>Product Summary </vt:lpstr>
      <vt:lpstr>Lanemark House</vt:lpstr>
      <vt:lpstr>PowerPoint Presentation</vt:lpstr>
      <vt:lpstr>PowerPoint Presentation</vt:lpstr>
      <vt:lpstr>Lanemark Process Heating Burner Systems</vt:lpstr>
      <vt:lpstr>Lanemark Process Heating Burner Systems</vt:lpstr>
      <vt:lpstr>Lanemark Process Heating Burner Systems</vt:lpstr>
      <vt:lpstr>Lanemark Process Heating Burner Systems</vt:lpstr>
      <vt:lpstr>PowerPoint Presentation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PowerPoint Presentation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Lanemark Tank Heating Burner Systems</vt:lpstr>
      <vt:lpstr>PowerPoint Presentation</vt:lpstr>
      <vt:lpstr>PowerPoint Presentation</vt:lpstr>
      <vt:lpstr>PowerPoint Presentation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PowerPoint Presentation</vt:lpstr>
      <vt:lpstr>PowerPoint Presentation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Lanemark Process Air Heating Burner Systems</vt:lpstr>
      <vt:lpstr>PowerPoint Presentation</vt:lpstr>
      <vt:lpstr>Lanemark HC Burners Customers</vt:lpstr>
      <vt:lpstr>Lanemark HC Burners  Burner Assemblies</vt:lpstr>
      <vt:lpstr>Lanemark HC Burners  HC “THERMIMAX” Matrix Burner</vt:lpstr>
      <vt:lpstr>Lanemark HC Burners  Reformer Fired Heaters</vt:lpstr>
      <vt:lpstr>Lanemark HC Burners  Fuel Gas and Combustion Air Supplies</vt:lpstr>
      <vt:lpstr>Lanemark HC Burners Forced Draft ‘HC’ Reformer Burner Arrangement</vt:lpstr>
      <vt:lpstr>Lanemark HC Burners  Cold Start Up</vt:lpstr>
      <vt:lpstr>Lanemark HC Burners  Normal Operation</vt:lpstr>
      <vt:lpstr>Lanemark HC Burners  Induced Draft  ‘HC’ Reformer Burner Arrangement</vt:lpstr>
      <vt:lpstr>Lanemark HC Burners  Research and Development</vt:lpstr>
      <vt:lpstr>Lanemark HC Burners Research and Development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Langford</dc:creator>
  <cp:lastModifiedBy>Adrian Langford</cp:lastModifiedBy>
  <cp:revision>193</cp:revision>
  <cp:lastPrinted>2011-05-11T14:51:59Z</cp:lastPrinted>
  <dcterms:created xsi:type="dcterms:W3CDTF">1601-01-01T00:00:00Z</dcterms:created>
  <dcterms:modified xsi:type="dcterms:W3CDTF">2019-10-16T15:34:02Z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