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9" r:id="rId3"/>
    <p:sldId id="270" r:id="rId4"/>
    <p:sldId id="271" r:id="rId5"/>
    <p:sldId id="272"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7" r:id="rId20"/>
    <p:sldId id="278" r:id="rId21"/>
    <p:sldId id="279"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4B391B-88D2-4EB1-8EA1-9B26FE1C22CE}" type="datetimeFigureOut">
              <a:rPr lang="en-GB" smtClean="0"/>
              <a:t>29/10/2015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225342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B391B-88D2-4EB1-8EA1-9B26FE1C22CE}" type="datetimeFigureOut">
              <a:rPr lang="en-GB" smtClean="0"/>
              <a:t>29/10/2015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160888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B391B-88D2-4EB1-8EA1-9B26FE1C22CE}" type="datetimeFigureOut">
              <a:rPr lang="en-GB" smtClean="0"/>
              <a:t>29/10/2015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365171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B391B-88D2-4EB1-8EA1-9B26FE1C22CE}" type="datetimeFigureOut">
              <a:rPr lang="en-GB" smtClean="0"/>
              <a:t>29/10/2015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284954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B391B-88D2-4EB1-8EA1-9B26FE1C22CE}" type="datetimeFigureOut">
              <a:rPr lang="en-GB" smtClean="0"/>
              <a:t>29/10/2015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64390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4B391B-88D2-4EB1-8EA1-9B26FE1C22CE}" type="datetimeFigureOut">
              <a:rPr lang="en-GB" smtClean="0"/>
              <a:t>29/10/2015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280788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4B391B-88D2-4EB1-8EA1-9B26FE1C22CE}" type="datetimeFigureOut">
              <a:rPr lang="en-GB" smtClean="0"/>
              <a:t>29/10/2015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27201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4B391B-88D2-4EB1-8EA1-9B26FE1C22CE}" type="datetimeFigureOut">
              <a:rPr lang="en-GB" smtClean="0"/>
              <a:t>29/10/2015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301309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B391B-88D2-4EB1-8EA1-9B26FE1C22CE}" type="datetimeFigureOut">
              <a:rPr lang="en-GB" smtClean="0"/>
              <a:t>29/10/2015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218857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B391B-88D2-4EB1-8EA1-9B26FE1C22CE}" type="datetimeFigureOut">
              <a:rPr lang="en-GB" smtClean="0"/>
              <a:t>29/10/2015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11124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B391B-88D2-4EB1-8EA1-9B26FE1C22CE}" type="datetimeFigureOut">
              <a:rPr lang="en-GB" smtClean="0"/>
              <a:t>29/10/2015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77898-01A2-4009-81E6-06BBA2A9BB1F}" type="slidenum">
              <a:rPr lang="en-GB" smtClean="0"/>
              <a:t>‹#›</a:t>
            </a:fld>
            <a:endParaRPr lang="en-GB"/>
          </a:p>
        </p:txBody>
      </p:sp>
    </p:spTree>
    <p:extLst>
      <p:ext uri="{BB962C8B-B14F-4D97-AF65-F5344CB8AC3E}">
        <p14:creationId xmlns:p14="http://schemas.microsoft.com/office/powerpoint/2010/main" val="46066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B391B-88D2-4EB1-8EA1-9B26FE1C22CE}" type="datetimeFigureOut">
              <a:rPr lang="en-GB" smtClean="0"/>
              <a:t>29/10/2015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77898-01A2-4009-81E6-06BBA2A9BB1F}" type="slidenum">
              <a:rPr lang="en-GB" smtClean="0"/>
              <a:t>‹#›</a:t>
            </a:fld>
            <a:endParaRPr lang="en-GB"/>
          </a:p>
        </p:txBody>
      </p:sp>
    </p:spTree>
    <p:extLst>
      <p:ext uri="{BB962C8B-B14F-4D97-AF65-F5344CB8AC3E}">
        <p14:creationId xmlns:p14="http://schemas.microsoft.com/office/powerpoint/2010/main" val="370963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youtube.com/watch?v=a1f01aF2h8w&amp;feature=related"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user/vixenuk1#p/a/u/2/96QZowutfD8"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www.bruel.dk/files/bruel/images/flume_washer1.jpg" TargetMode="External"/><Relationship Id="rId2" Type="http://schemas.openxmlformats.org/officeDocument/2006/relationships/hyperlink" Target="http://www.youtube.com/watch?v=CEeQh-u_r2M&amp;feature=related"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bruel.dk/files/bruel/images/flume_washer2.jpg" TargetMode="External"/><Relationship Id="rId4" Type="http://schemas.openxmlformats.org/officeDocument/2006/relationships/image" Target="../media/image18.jpe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333487" y="1382087"/>
            <a:ext cx="11499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err="1">
                <a:solidFill>
                  <a:schemeClr val="tx2"/>
                </a:solidFill>
                <a:cs typeface="Arial" panose="020B0604020202020204" pitchFamily="34" charset="0"/>
              </a:rPr>
              <a:t>Lanemark</a:t>
            </a:r>
            <a:r>
              <a:rPr lang="en-GB" altLang="en-US" sz="2800" dirty="0">
                <a:solidFill>
                  <a:schemeClr val="tx2"/>
                </a:solidFill>
                <a:cs typeface="Arial" panose="020B0604020202020204" pitchFamily="34" charset="0"/>
              </a:rPr>
              <a:t> Tank Heating Burner </a:t>
            </a:r>
            <a:r>
              <a:rPr lang="en-GB" altLang="en-US" sz="2800" dirty="0" smtClean="0">
                <a:solidFill>
                  <a:schemeClr val="tx2"/>
                </a:solidFill>
                <a:cs typeface="Arial" panose="020B0604020202020204" pitchFamily="34" charset="0"/>
              </a:rPr>
              <a:t>Washing Machine Systems </a:t>
            </a:r>
            <a:r>
              <a:rPr lang="en-GB" altLang="en-US" sz="2800" dirty="0">
                <a:solidFill>
                  <a:schemeClr val="tx2"/>
                </a:solidFill>
                <a:cs typeface="Arial" panose="020B0604020202020204" pitchFamily="34" charset="0"/>
              </a:rPr>
              <a:t>&amp; </a:t>
            </a:r>
            <a:r>
              <a:rPr lang="en-GB" altLang="en-US" sz="2800" dirty="0" smtClean="0">
                <a:solidFill>
                  <a:schemeClr val="tx2"/>
                </a:solidFill>
                <a:cs typeface="Arial" panose="020B0604020202020204" pitchFamily="34" charset="0"/>
              </a:rPr>
              <a:t>Applications</a:t>
            </a:r>
            <a:endParaRPr lang="en-GB" altLang="en-US" sz="2800" dirty="0">
              <a:solidFill>
                <a:schemeClr val="tx2"/>
              </a:solidFill>
              <a:cs typeface="Arial" panose="020B0604020202020204" pitchFamily="34" charset="0"/>
            </a:endParaRPr>
          </a:p>
        </p:txBody>
      </p:sp>
      <p:pic>
        <p:nvPicPr>
          <p:cNvPr id="4" name="Picture 3" descr="TX TANK rgb.jpg"/>
          <p:cNvPicPr>
            <a:picLocks noChangeAspect="1"/>
          </p:cNvPicPr>
          <p:nvPr/>
        </p:nvPicPr>
        <p:blipFill>
          <a:blip r:embed="rId2">
            <a:extLst>
              <a:ext uri="{28A0092B-C50C-407E-A947-70E740481C1C}">
                <a14:useLocalDpi xmlns:a14="http://schemas.microsoft.com/office/drawing/2010/main" val="0"/>
              </a:ext>
            </a:extLst>
          </a:blip>
          <a:srcRect l="15475" t="18181" r="20238" b="14478"/>
          <a:stretch>
            <a:fillRect/>
          </a:stretch>
        </p:blipFill>
        <p:spPr bwMode="auto">
          <a:xfrm>
            <a:off x="2959642" y="2522557"/>
            <a:ext cx="58785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10024" y="347999"/>
            <a:ext cx="4171950" cy="847725"/>
          </a:xfrm>
          <a:prstGeom prst="rect">
            <a:avLst/>
          </a:prstGeom>
          <a:noFill/>
          <a:ln>
            <a:noFill/>
          </a:ln>
        </p:spPr>
      </p:pic>
    </p:spTree>
    <p:extLst>
      <p:ext uri="{BB962C8B-B14F-4D97-AF65-F5344CB8AC3E}">
        <p14:creationId xmlns:p14="http://schemas.microsoft.com/office/powerpoint/2010/main" val="416389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0179"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0180" name="TextBox 4"/>
          <p:cNvSpPr txBox="1">
            <a:spLocks noChangeArrowheads="1"/>
          </p:cNvSpPr>
          <p:nvPr/>
        </p:nvSpPr>
        <p:spPr bwMode="auto">
          <a:xfrm>
            <a:off x="2166938" y="928688"/>
            <a:ext cx="8001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Plastic/Metal Tray/Crate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Example of a distribution centre which includes plastic/metal tray/crate washing machines</a:t>
            </a:r>
          </a:p>
        </p:txBody>
      </p:sp>
      <p:pic>
        <p:nvPicPr>
          <p:cNvPr id="50181" name="Picture 10" descr="Washing and handling plants for box pools"/>
          <p:cNvPicPr>
            <a:picLocks noChangeAspect="1" noChangeArrowheads="1"/>
          </p:cNvPicPr>
          <p:nvPr/>
        </p:nvPicPr>
        <p:blipFill>
          <a:blip r:embed="rId2">
            <a:extLst>
              <a:ext uri="{28A0092B-C50C-407E-A947-70E740481C1C}">
                <a14:useLocalDpi xmlns:a14="http://schemas.microsoft.com/office/drawing/2010/main" val="0"/>
              </a:ext>
            </a:extLst>
          </a:blip>
          <a:srcRect l="6161" t="1038" r="7532" b="2077"/>
          <a:stretch>
            <a:fillRect/>
          </a:stretch>
        </p:blipFill>
        <p:spPr bwMode="auto">
          <a:xfrm>
            <a:off x="1809750" y="1925639"/>
            <a:ext cx="60007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4"/>
          <p:cNvSpPr txBox="1">
            <a:spLocks noChangeArrowheads="1"/>
          </p:cNvSpPr>
          <p:nvPr/>
        </p:nvSpPr>
        <p:spPr bwMode="auto">
          <a:xfrm>
            <a:off x="6096000" y="1857375"/>
            <a:ext cx="43576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Calibri" panose="020F0502020204030204" pitchFamily="34" charset="0"/>
              <a:buAutoNum type="arabicPeriod"/>
            </a:pPr>
            <a:r>
              <a:rPr lang="en-GB" altLang="en-US" sz="1400">
                <a:cs typeface="Arial" panose="020B0604020202020204" pitchFamily="34" charset="0"/>
              </a:rPr>
              <a:t>Placing of tray/crate stacks for de-stacking</a:t>
            </a:r>
          </a:p>
          <a:p>
            <a:pPr algn="just" eaLnBrk="1" hangingPunct="1">
              <a:buFont typeface="Calibri" panose="020F0502020204030204" pitchFamily="34" charset="0"/>
              <a:buAutoNum type="arabicPeriod"/>
            </a:pPr>
            <a:r>
              <a:rPr lang="en-GB" altLang="en-US" sz="1400">
                <a:cs typeface="Arial" panose="020B0604020202020204" pitchFamily="34" charset="0"/>
              </a:rPr>
              <a:t>Conveyors to 6 de-stacking machines</a:t>
            </a:r>
          </a:p>
          <a:p>
            <a:pPr algn="just" eaLnBrk="1" hangingPunct="1">
              <a:buFont typeface="Calibri" panose="020F0502020204030204" pitchFamily="34" charset="0"/>
              <a:buAutoNum type="arabicPeriod"/>
            </a:pPr>
            <a:r>
              <a:rPr lang="en-GB" altLang="en-US" sz="1400">
                <a:cs typeface="Arial" panose="020B0604020202020204" pitchFamily="34" charset="0"/>
              </a:rPr>
              <a:t>Vertical de-stacking machines</a:t>
            </a:r>
          </a:p>
          <a:p>
            <a:pPr algn="just" eaLnBrk="1" hangingPunct="1">
              <a:buFont typeface="Calibri" panose="020F0502020204030204" pitchFamily="34" charset="0"/>
              <a:buAutoNum type="arabicPeriod"/>
            </a:pPr>
            <a:r>
              <a:rPr lang="en-GB" altLang="en-US" sz="1400">
                <a:cs typeface="Arial" panose="020B0604020202020204" pitchFamily="34" charset="0"/>
              </a:rPr>
              <a:t>Turning machines to empty waste</a:t>
            </a:r>
          </a:p>
          <a:p>
            <a:pPr algn="just" eaLnBrk="1" hangingPunct="1">
              <a:buFont typeface="Calibri" panose="020F0502020204030204" pitchFamily="34" charset="0"/>
              <a:buAutoNum type="arabicPeriod"/>
            </a:pPr>
            <a:r>
              <a:rPr lang="en-GB" altLang="en-US" sz="1400">
                <a:cs typeface="Arial" panose="020B0604020202020204" pitchFamily="34" charset="0"/>
              </a:rPr>
              <a:t>2 industrial washing machines</a:t>
            </a:r>
          </a:p>
          <a:p>
            <a:pPr algn="just" eaLnBrk="1" hangingPunct="1">
              <a:buFont typeface="Calibri" panose="020F0502020204030204" pitchFamily="34" charset="0"/>
              <a:buAutoNum type="arabicPeriod"/>
            </a:pPr>
            <a:r>
              <a:rPr lang="en-GB" altLang="en-US" sz="1400">
                <a:cs typeface="Arial" panose="020B0604020202020204" pitchFamily="34" charset="0"/>
              </a:rPr>
              <a:t>Turning machines prior to stacking</a:t>
            </a:r>
          </a:p>
          <a:p>
            <a:pPr algn="just" eaLnBrk="1" hangingPunct="1">
              <a:buFont typeface="Calibri" panose="020F0502020204030204" pitchFamily="34" charset="0"/>
              <a:buAutoNum type="arabicPeriod"/>
            </a:pPr>
            <a:r>
              <a:rPr lang="en-GB" altLang="en-US" sz="1400">
                <a:cs typeface="Arial" panose="020B0604020202020204" pitchFamily="34" charset="0"/>
              </a:rPr>
              <a:t>Vertical stacking machines</a:t>
            </a:r>
          </a:p>
          <a:p>
            <a:pPr algn="just" eaLnBrk="1" hangingPunct="1">
              <a:buFont typeface="Calibri" panose="020F0502020204030204" pitchFamily="34" charset="0"/>
              <a:buAutoNum type="arabicPeriod"/>
            </a:pPr>
            <a:r>
              <a:rPr lang="en-GB" altLang="en-US" sz="1400">
                <a:cs typeface="Arial" panose="020B0604020202020204" pitchFamily="34" charset="0"/>
              </a:rPr>
              <a:t>Delivery of washed tray/crate stacks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156542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1203"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1205" name="Picture 7" descr="Washing and handling plants for the fish industry"/>
          <p:cNvPicPr>
            <a:picLocks noChangeAspect="1"/>
          </p:cNvPicPr>
          <p:nvPr/>
        </p:nvPicPr>
        <p:blipFill>
          <a:blip r:embed="rId2">
            <a:extLst>
              <a:ext uri="{28A0092B-C50C-407E-A947-70E740481C1C}">
                <a14:useLocalDpi xmlns:a14="http://schemas.microsoft.com/office/drawing/2010/main" val="0"/>
              </a:ext>
            </a:extLst>
          </a:blip>
          <a:srcRect l="3423" t="6299" r="4108" b="3149"/>
          <a:stretch>
            <a:fillRect/>
          </a:stretch>
        </p:blipFill>
        <p:spPr bwMode="auto">
          <a:xfrm>
            <a:off x="2166939" y="1643063"/>
            <a:ext cx="74898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4"/>
          <p:cNvSpPr txBox="1">
            <a:spLocks noChangeArrowheads="1"/>
          </p:cNvSpPr>
          <p:nvPr/>
        </p:nvSpPr>
        <p:spPr bwMode="auto">
          <a:xfrm>
            <a:off x="3667126" y="3571876"/>
            <a:ext cx="6143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Calibri" panose="020F0502020204030204" pitchFamily="34" charset="0"/>
              <a:buAutoNum type="arabicPeriod"/>
            </a:pPr>
            <a:r>
              <a:rPr lang="en-GB" altLang="en-US" sz="1400">
                <a:cs typeface="Arial" panose="020B0604020202020204" pitchFamily="34" charset="0"/>
              </a:rPr>
              <a:t>Feeding of pallets with soiled trays/crates</a:t>
            </a:r>
          </a:p>
          <a:p>
            <a:pPr algn="just" eaLnBrk="1" hangingPunct="1">
              <a:buFont typeface="Calibri" panose="020F0502020204030204" pitchFamily="34" charset="0"/>
              <a:buAutoNum type="arabicPeriod"/>
            </a:pPr>
            <a:r>
              <a:rPr lang="en-GB" altLang="en-US" sz="1400">
                <a:cs typeface="Arial" panose="020B0604020202020204" pitchFamily="34" charset="0"/>
              </a:rPr>
              <a:t>Depalletizing unit, </a:t>
            </a:r>
            <a:r>
              <a:rPr lang="en-GB" altLang="en-US" sz="1400"/>
              <a:t>sideway feeding of empty pallets to washer</a:t>
            </a:r>
          </a:p>
          <a:p>
            <a:pPr algn="just" eaLnBrk="1" hangingPunct="1">
              <a:buFont typeface="Calibri" panose="020F0502020204030204" pitchFamily="34" charset="0"/>
              <a:buAutoNum type="arabicPeriod"/>
            </a:pPr>
            <a:r>
              <a:rPr lang="en-GB" altLang="en-US" sz="1400"/>
              <a:t>Compact pallet washer</a:t>
            </a:r>
          </a:p>
          <a:p>
            <a:pPr algn="just" eaLnBrk="1" hangingPunct="1">
              <a:buFont typeface="Calibri" panose="020F0502020204030204" pitchFamily="34" charset="0"/>
              <a:buAutoNum type="arabicPeriod"/>
            </a:pPr>
            <a:r>
              <a:rPr lang="en-GB" altLang="en-US" sz="1400"/>
              <a:t>Discharge of empty pallets</a:t>
            </a:r>
          </a:p>
          <a:p>
            <a:pPr algn="just" eaLnBrk="1" hangingPunct="1">
              <a:buFont typeface="Calibri" panose="020F0502020204030204" pitchFamily="34" charset="0"/>
              <a:buAutoNum type="arabicPeriod"/>
            </a:pPr>
            <a:r>
              <a:rPr lang="en-GB" altLang="en-US" sz="1400"/>
              <a:t>Turning of tray/crate stacks</a:t>
            </a:r>
          </a:p>
          <a:p>
            <a:pPr algn="just" eaLnBrk="1" hangingPunct="1">
              <a:buFont typeface="Calibri" panose="020F0502020204030204" pitchFamily="34" charset="0"/>
              <a:buAutoNum type="arabicPeriod"/>
            </a:pPr>
            <a:r>
              <a:rPr lang="en-GB" altLang="en-US" sz="1400"/>
              <a:t>Vertical de-stacking unit</a:t>
            </a:r>
          </a:p>
          <a:p>
            <a:pPr algn="just" eaLnBrk="1" hangingPunct="1">
              <a:buFont typeface="Calibri" panose="020F0502020204030204" pitchFamily="34" charset="0"/>
              <a:buAutoNum type="arabicPeriod"/>
            </a:pPr>
            <a:r>
              <a:rPr lang="en-GB" altLang="en-US" sz="1400"/>
              <a:t>180° turning of trays/crates to empty waste</a:t>
            </a:r>
          </a:p>
          <a:p>
            <a:pPr algn="just" eaLnBrk="1" hangingPunct="1">
              <a:buFont typeface="Calibri" panose="020F0502020204030204" pitchFamily="34" charset="0"/>
              <a:buAutoNum type="arabicPeriod"/>
            </a:pPr>
            <a:r>
              <a:rPr lang="en-GB" altLang="en-US" sz="1400"/>
              <a:t>Manual stacking option</a:t>
            </a:r>
          </a:p>
          <a:p>
            <a:pPr algn="just" eaLnBrk="1" hangingPunct="1">
              <a:buFont typeface="Calibri" panose="020F0502020204030204" pitchFamily="34" charset="0"/>
              <a:buAutoNum type="arabicPeriod"/>
            </a:pPr>
            <a:r>
              <a:rPr lang="en-GB" altLang="en-US" sz="1400"/>
              <a:t>Pre-rinse unit; feeding to washing unit</a:t>
            </a:r>
          </a:p>
          <a:p>
            <a:pPr algn="just" eaLnBrk="1" hangingPunct="1">
              <a:buFont typeface="Calibri" panose="020F0502020204030204" pitchFamily="34" charset="0"/>
              <a:buAutoNum type="arabicPeriod"/>
            </a:pPr>
            <a:r>
              <a:rPr lang="en-GB" altLang="en-US" sz="1400"/>
              <a:t>Flume washing unit with pre-rinse, washing, and after-rinse</a:t>
            </a:r>
          </a:p>
          <a:p>
            <a:pPr algn="just" eaLnBrk="1" hangingPunct="1">
              <a:buFont typeface="Calibri" panose="020F0502020204030204" pitchFamily="34" charset="0"/>
              <a:buAutoNum type="arabicPeriod"/>
            </a:pPr>
            <a:r>
              <a:rPr lang="en-GB" altLang="en-US" sz="1400"/>
              <a:t>Tray/crate turner</a:t>
            </a:r>
          </a:p>
          <a:p>
            <a:pPr algn="just" eaLnBrk="1" hangingPunct="1">
              <a:buFont typeface="Calibri" panose="020F0502020204030204" pitchFamily="34" charset="0"/>
              <a:buAutoNum type="arabicPeriod"/>
            </a:pPr>
            <a:r>
              <a:rPr lang="en-GB" altLang="en-US" sz="1400"/>
              <a:t>Vertical stacking unit; feeding stacks to palletizer</a:t>
            </a:r>
          </a:p>
          <a:p>
            <a:pPr algn="just" eaLnBrk="1" hangingPunct="1">
              <a:buFont typeface="Calibri" panose="020F0502020204030204" pitchFamily="34" charset="0"/>
              <a:buAutoNum type="arabicPeriod"/>
            </a:pPr>
            <a:r>
              <a:rPr lang="en-GB" altLang="en-US" sz="1400"/>
              <a:t>Palletizing unit</a:t>
            </a:r>
          </a:p>
          <a:p>
            <a:pPr algn="just" eaLnBrk="1" hangingPunct="1">
              <a:buFont typeface="Calibri" panose="020F0502020204030204" pitchFamily="34" charset="0"/>
              <a:buAutoNum type="arabicPeriod"/>
            </a:pPr>
            <a:r>
              <a:rPr lang="en-GB" altLang="en-US" sz="1400"/>
              <a:t>Discharging of clean crates, stacked on pallets</a:t>
            </a:r>
            <a:endParaRPr lang="en-GB" altLang="en-US" sz="1400">
              <a:cs typeface="Arial" panose="020B0604020202020204" pitchFamily="34" charset="0"/>
            </a:endParaRPr>
          </a:p>
        </p:txBody>
      </p:sp>
      <p:sp>
        <p:nvSpPr>
          <p:cNvPr id="51207" name="TextBox 4"/>
          <p:cNvSpPr txBox="1">
            <a:spLocks noChangeArrowheads="1"/>
          </p:cNvSpPr>
          <p:nvPr/>
        </p:nvSpPr>
        <p:spPr bwMode="auto">
          <a:xfrm>
            <a:off x="2166938" y="928688"/>
            <a:ext cx="8001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Plastic/Metal Tray/Crate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Example of a food distribution centre which includes a plastic/metal tray/crate washing machine.</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3960462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2227"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2229" name="TextBox 4"/>
          <p:cNvSpPr txBox="1">
            <a:spLocks noChangeArrowheads="1"/>
          </p:cNvSpPr>
          <p:nvPr/>
        </p:nvSpPr>
        <p:spPr bwMode="auto">
          <a:xfrm>
            <a:off x="2166938" y="928688"/>
            <a:ext cx="8001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Plastic/Metal Tray/Crate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Example of a distribution centre which includes plastic/metal tray/crate washing machines.</a:t>
            </a:r>
          </a:p>
        </p:txBody>
      </p:sp>
      <p:pic>
        <p:nvPicPr>
          <p:cNvPr id="12" name="Picture 11"/>
          <p:cNvPicPr>
            <a:picLocks noChangeAspect="1"/>
          </p:cNvPicPr>
          <p:nvPr/>
        </p:nvPicPr>
        <p:blipFill>
          <a:blip r:embed="rId2" cstate="print"/>
          <a:srcRect/>
          <a:stretch>
            <a:fillRect/>
          </a:stretch>
        </p:blipFill>
        <p:spPr bwMode="auto">
          <a:xfrm>
            <a:off x="3095604" y="2071678"/>
            <a:ext cx="6046406" cy="4024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Down Arrow 6"/>
          <p:cNvSpPr/>
          <p:nvPr/>
        </p:nvSpPr>
        <p:spPr>
          <a:xfrm>
            <a:off x="3738563" y="2000250"/>
            <a:ext cx="285750" cy="92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Down Arrow 7"/>
          <p:cNvSpPr/>
          <p:nvPr/>
        </p:nvSpPr>
        <p:spPr>
          <a:xfrm>
            <a:off x="4881563" y="2000250"/>
            <a:ext cx="285750" cy="92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746633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3309939" y="5929314"/>
            <a:ext cx="5572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Calibri" panose="020F0502020204030204" pitchFamily="34" charset="0"/>
            </a:endParaRPr>
          </a:p>
          <a:p>
            <a:pPr algn="ctr" eaLnBrk="1" hangingPunct="1"/>
            <a:r>
              <a:rPr lang="en-GB" altLang="en-US" sz="1600">
                <a:cs typeface="Arial" panose="020B0604020202020204" pitchFamily="34" charset="0"/>
              </a:rPr>
              <a:t>2 off TX20N each rated at 80kW max gas input</a:t>
            </a:r>
          </a:p>
        </p:txBody>
      </p:sp>
      <p:pic>
        <p:nvPicPr>
          <p:cNvPr id="6" name="Picture 5" descr="Dsc09104.jpg"/>
          <p:cNvPicPr>
            <a:picLocks noChangeAspect="1"/>
          </p:cNvPicPr>
          <p:nvPr/>
        </p:nvPicPr>
        <p:blipFill>
          <a:blip r:embed="rId2" cstate="print"/>
          <a:stretch>
            <a:fillRect/>
          </a:stretch>
        </p:blipFill>
        <p:spPr>
          <a:xfrm>
            <a:off x="3167042" y="1428736"/>
            <a:ext cx="5929322" cy="4446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253"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Tray/Crate Washing Installation: Numafa, Holland</a:t>
            </a:r>
          </a:p>
        </p:txBody>
      </p:sp>
      <p:sp>
        <p:nvSpPr>
          <p:cNvPr id="53254"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405653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3309938" y="5929313"/>
            <a:ext cx="5715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00">
              <a:latin typeface="Calibri" panose="020F0502020204030204" pitchFamily="34" charset="0"/>
            </a:endParaRPr>
          </a:p>
          <a:p>
            <a:pPr algn="ctr" eaLnBrk="1" hangingPunct="1"/>
            <a:r>
              <a:rPr lang="en-GB" altLang="en-US" sz="1600">
                <a:cs typeface="Arial" panose="020B0604020202020204" pitchFamily="34" charset="0"/>
              </a:rPr>
              <a:t>2 off TX40N each rated at 286kW max gas input</a:t>
            </a:r>
          </a:p>
          <a:p>
            <a:pPr algn="ctr" eaLnBrk="1" hangingPunct="1"/>
            <a:r>
              <a:rPr lang="en-GB" altLang="en-US" sz="1600">
                <a:cs typeface="Arial" panose="020B0604020202020204" pitchFamily="34" charset="0"/>
              </a:rPr>
              <a:t>1 off TX60N rated at 689kW max gross input</a:t>
            </a:r>
          </a:p>
        </p:txBody>
      </p:sp>
      <p:sp>
        <p:nvSpPr>
          <p:cNvPr id="54276"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Tray/Crate Washing Installation: Norbert Dentressangle, UK</a:t>
            </a:r>
          </a:p>
        </p:txBody>
      </p:sp>
      <p:sp>
        <p:nvSpPr>
          <p:cNvPr id="54277"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113666" name="Picture 2" descr="W:\Digital_Photos\Process Burner Division\APPLICATIONS\Norbert Dentressangle - Magna Park\Picture 016.jpg"/>
          <p:cNvPicPr>
            <a:picLocks noChangeAspect="1" noChangeArrowheads="1"/>
          </p:cNvPicPr>
          <p:nvPr/>
        </p:nvPicPr>
        <p:blipFill>
          <a:blip r:embed="rId2" cstate="print"/>
          <a:srcRect/>
          <a:stretch>
            <a:fillRect/>
          </a:stretch>
        </p:blipFill>
        <p:spPr bwMode="auto">
          <a:xfrm>
            <a:off x="3024167" y="1428736"/>
            <a:ext cx="6000611" cy="45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3930409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6" descr="Crate Washer.jpg"/>
          <p:cNvPicPr>
            <a:picLocks noChangeAspect="1"/>
          </p:cNvPicPr>
          <p:nvPr/>
        </p:nvPicPr>
        <p:blipFill>
          <a:blip r:embed="rId2" cstate="print"/>
          <a:srcRect/>
          <a:stretch>
            <a:fillRect/>
          </a:stretch>
        </p:blipFill>
        <p:spPr bwMode="auto">
          <a:xfrm>
            <a:off x="3095605" y="1357298"/>
            <a:ext cx="5998731" cy="45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300"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5301"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Tray/Crate Washing Installation: MTV Pebock, Germany</a:t>
            </a:r>
          </a:p>
        </p:txBody>
      </p:sp>
      <p:sp>
        <p:nvSpPr>
          <p:cNvPr id="55302" name="Rectangle 2"/>
          <p:cNvSpPr>
            <a:spLocks noChangeArrowheads="1"/>
          </p:cNvSpPr>
          <p:nvPr/>
        </p:nvSpPr>
        <p:spPr bwMode="auto">
          <a:xfrm>
            <a:off x="3309939" y="5929314"/>
            <a:ext cx="55721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Calibri" panose="020F0502020204030204" pitchFamily="34" charset="0"/>
            </a:endParaRPr>
          </a:p>
          <a:p>
            <a:pPr algn="ctr" eaLnBrk="1" hangingPunct="1"/>
            <a:r>
              <a:rPr lang="en-GB" altLang="en-US" sz="1600">
                <a:cs typeface="Arial" panose="020B0604020202020204" pitchFamily="34" charset="0"/>
              </a:rPr>
              <a:t>1 off TX30N each rated at 145kW max gas input</a:t>
            </a:r>
          </a:p>
          <a:p>
            <a:pPr algn="ctr" eaLnBrk="1" hangingPunct="1"/>
            <a:r>
              <a:rPr lang="en-GB" altLang="en-US" sz="1600">
                <a:cs typeface="Arial" panose="020B0604020202020204" pitchFamily="34" charset="0"/>
              </a:rPr>
              <a:t>1 off TX30N each rated at 121kW max gas input</a:t>
            </a:r>
          </a:p>
          <a:p>
            <a:pPr algn="ctr" eaLnBrk="1" hangingPunct="1"/>
            <a:r>
              <a:rPr lang="en-GB" altLang="en-US" sz="1600">
                <a:cs typeface="Arial" panose="020B0604020202020204" pitchFamily="34" charset="0"/>
              </a:rPr>
              <a:t>1 off TX20N each rated at 60kW max gas input</a:t>
            </a:r>
          </a:p>
          <a:p>
            <a:pPr algn="ctr" eaLnBrk="1" hangingPunct="1"/>
            <a:endParaRPr lang="en-GB" altLang="en-US" sz="1600">
              <a:cs typeface="Arial" panose="020B0604020202020204"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622190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4"/>
          <p:cNvSpPr txBox="1">
            <a:spLocks noChangeArrowheads="1"/>
          </p:cNvSpPr>
          <p:nvPr/>
        </p:nvSpPr>
        <p:spPr bwMode="auto">
          <a:xfrm>
            <a:off x="2166938" y="928689"/>
            <a:ext cx="8001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Industrial Bottle Washers</a:t>
            </a:r>
          </a:p>
          <a:p>
            <a:pPr algn="just" eaLnBrk="1" hangingPunct="1"/>
            <a:endParaRPr lang="en-GB" altLang="en-US" sz="1600" b="1" u="sng">
              <a:latin typeface="Calibri" panose="020F0502020204030204" pitchFamily="34" charset="0"/>
              <a:cs typeface="Arial" panose="020B0604020202020204" pitchFamily="34" charset="0"/>
            </a:endParaRPr>
          </a:p>
          <a:p>
            <a:pPr algn="just" eaLnBrk="1" hangingPunct="1"/>
            <a:r>
              <a:rPr lang="en-GB" altLang="en-US" sz="1600">
                <a:cs typeface="Arial" panose="020B0604020202020204" pitchFamily="34" charset="0"/>
              </a:rPr>
              <a:t>Bottle washing machines are used primarily in the food and drinks industry and are suitable for the following types of bottles:</a:t>
            </a:r>
          </a:p>
          <a:p>
            <a:pPr algn="just" eaLnBrk="1" hangingPunct="1"/>
            <a:endParaRPr lang="en-GB" altLang="en-US" sz="1000">
              <a:cs typeface="Arial" panose="020B0604020202020204" pitchFamily="34" charset="0"/>
            </a:endParaRPr>
          </a:p>
          <a:p>
            <a:pPr algn="just" eaLnBrk="1" hangingPunct="1">
              <a:buFont typeface="Arial" panose="020B0604020202020204" pitchFamily="34" charset="0"/>
              <a:buChar char="•"/>
            </a:pPr>
            <a:r>
              <a:rPr lang="en-GB" altLang="en-US" sz="1600">
                <a:cs typeface="Arial" panose="020B0604020202020204" pitchFamily="34" charset="0"/>
              </a:rPr>
              <a:t>   Plastic (PET) bottles</a:t>
            </a:r>
          </a:p>
          <a:p>
            <a:pPr algn="just" eaLnBrk="1" hangingPunct="1">
              <a:buFont typeface="Arial" panose="020B0604020202020204" pitchFamily="34" charset="0"/>
              <a:buChar char="•"/>
            </a:pPr>
            <a:r>
              <a:rPr lang="en-GB" altLang="en-US" sz="1600">
                <a:cs typeface="Arial" panose="020B0604020202020204" pitchFamily="34" charset="0"/>
              </a:rPr>
              <a:t>   Glass bottles</a:t>
            </a:r>
          </a:p>
          <a:p>
            <a:pPr algn="just" eaLnBrk="1" hangingPunct="1"/>
            <a:endParaRPr lang="en-GB" altLang="en-US" sz="1000">
              <a:cs typeface="Arial" panose="020B0604020202020204" pitchFamily="34" charset="0"/>
            </a:endParaRPr>
          </a:p>
          <a:p>
            <a:pPr algn="just" eaLnBrk="1" hangingPunct="1"/>
            <a:endParaRPr lang="en-GB" altLang="en-US" sz="1000">
              <a:cs typeface="Arial" panose="020B0604020202020204" pitchFamily="34" charset="0"/>
            </a:endParaRPr>
          </a:p>
          <a:p>
            <a:pPr algn="just" eaLnBrk="1" hangingPunct="1"/>
            <a:endParaRPr lang="en-GB" altLang="en-US" sz="100">
              <a:cs typeface="Arial" panose="020B0604020202020204" pitchFamily="34" charset="0"/>
            </a:endParaRPr>
          </a:p>
          <a:p>
            <a:pPr algn="just" eaLnBrk="1" hangingPunct="1"/>
            <a:r>
              <a:rPr lang="en-GB" altLang="en-US" sz="1600"/>
              <a:t>The machines are generally designed to clean various types of glass bottles or plastic bottles either round or odd shaped, subjecting it to a series of distinct processing operations. The washing is by means of powerful stationary water jets in three different sections with varying duration. The output attained from this equipment can range to meet the process demands.</a:t>
            </a:r>
          </a:p>
          <a:p>
            <a:pPr algn="just" eaLnBrk="1" hangingPunct="1"/>
            <a:endParaRPr lang="en-GB" altLang="en-US" sz="1000">
              <a:latin typeface="Calibri" panose="020F0502020204030204" pitchFamily="34" charset="0"/>
            </a:endParaRPr>
          </a:p>
        </p:txBody>
      </p:sp>
      <p:sp>
        <p:nvSpPr>
          <p:cNvPr id="56324"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110596" name="Picture 4" descr="http://en.tech-long.com/newEbiz1/en200tech-longres/filerepository/images/c373e9188a08598a8fea95f675fb0c42"/>
          <p:cNvPicPr>
            <a:picLocks noChangeAspect="1" noChangeArrowheads="1"/>
          </p:cNvPicPr>
          <p:nvPr/>
        </p:nvPicPr>
        <p:blipFill>
          <a:blip r:embed="rId2" cstate="print"/>
          <a:srcRect l="2126" t="3197" r="2126" b="3197"/>
          <a:stretch>
            <a:fillRect/>
          </a:stretch>
        </p:blipFill>
        <p:spPr bwMode="auto">
          <a:xfrm>
            <a:off x="7310447" y="1785926"/>
            <a:ext cx="1648257"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0598" name="Picture 6" descr="http://image.made-in-china.com/4f0j00GCaEUsqMOhkP/Clamp-Type-Glass-Pet-Bottle-Washing-Machine.jpg"/>
          <p:cNvPicPr>
            <a:picLocks noChangeAspect="1" noChangeArrowheads="1"/>
          </p:cNvPicPr>
          <p:nvPr/>
        </p:nvPicPr>
        <p:blipFill>
          <a:blip r:embed="rId3" cstate="print"/>
          <a:srcRect/>
          <a:stretch>
            <a:fillRect/>
          </a:stretch>
        </p:blipFill>
        <p:spPr bwMode="auto">
          <a:xfrm>
            <a:off x="6238877" y="4286256"/>
            <a:ext cx="3795709" cy="2356538"/>
          </a:xfrm>
          <a:prstGeom prst="rect">
            <a:avLst/>
          </a:prstGeom>
          <a:ln>
            <a:noFill/>
          </a:ln>
          <a:effectLst>
            <a:softEdge rad="112500"/>
          </a:effectLst>
        </p:spPr>
      </p:pic>
      <p:pic>
        <p:nvPicPr>
          <p:cNvPr id="110600" name="Picture 8" descr="http://img.directindustry.com/images_di/photo-g/bottle-washing-machine-spray-390975.jpg"/>
          <p:cNvPicPr>
            <a:picLocks noChangeAspect="1" noChangeArrowheads="1"/>
          </p:cNvPicPr>
          <p:nvPr/>
        </p:nvPicPr>
        <p:blipFill>
          <a:blip r:embed="rId4" cstate="print"/>
          <a:srcRect/>
          <a:stretch>
            <a:fillRect/>
          </a:stretch>
        </p:blipFill>
        <p:spPr bwMode="auto">
          <a:xfrm>
            <a:off x="3095604" y="4286256"/>
            <a:ext cx="2836824" cy="2113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87878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4"/>
          <p:cNvSpPr txBox="1">
            <a:spLocks noChangeArrowheads="1"/>
          </p:cNvSpPr>
          <p:nvPr/>
        </p:nvSpPr>
        <p:spPr bwMode="auto">
          <a:xfrm>
            <a:off x="2166938" y="928689"/>
            <a:ext cx="80010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Industrial Bottle Washers</a:t>
            </a:r>
          </a:p>
          <a:p>
            <a:pPr algn="just" eaLnBrk="1" hangingPunct="1"/>
            <a:endParaRPr lang="en-GB" altLang="en-US" sz="1600" b="1" u="sng">
              <a:latin typeface="Calibri" panose="020F0502020204030204" pitchFamily="34" charset="0"/>
              <a:cs typeface="Arial" panose="020B0604020202020204" pitchFamily="34" charset="0"/>
            </a:endParaRPr>
          </a:p>
          <a:p>
            <a:pPr algn="just" eaLnBrk="1" hangingPunct="1"/>
            <a:r>
              <a:rPr lang="en-GB" altLang="en-US" sz="1600">
                <a:cs typeface="Arial" panose="020B0604020202020204" pitchFamily="34" charset="0"/>
              </a:rPr>
              <a:t>A bottle washing machines is designed to wash and sanitize the bottles in compliance with the food and drinks regulations as required and will typically include the following:</a:t>
            </a:r>
          </a:p>
          <a:p>
            <a:pPr eaLnBrk="1" hangingPunct="1"/>
            <a:r>
              <a:rPr lang="en-GB" altLang="en-US" sz="1600"/>
              <a:t/>
            </a:r>
            <a:br>
              <a:rPr lang="en-GB" altLang="en-US" sz="1600"/>
            </a:br>
            <a:r>
              <a:rPr lang="en-GB" altLang="en-US" sz="1600"/>
              <a:t>1. Unit where the residual liquid in the bottles is disposed of</a:t>
            </a:r>
            <a:br>
              <a:rPr lang="en-GB" altLang="en-US" sz="1600"/>
            </a:br>
            <a:r>
              <a:rPr lang="en-GB" altLang="en-US" sz="1600"/>
              <a:t>2. Pre washing</a:t>
            </a:r>
            <a:br>
              <a:rPr lang="en-GB" altLang="en-US" sz="1600"/>
            </a:br>
            <a:r>
              <a:rPr lang="en-GB" altLang="en-US" sz="1600"/>
              <a:t>3. Hot washing with appropriate chemicals</a:t>
            </a:r>
            <a:br>
              <a:rPr lang="en-GB" altLang="en-US" sz="1600"/>
            </a:br>
            <a:r>
              <a:rPr lang="en-GB" altLang="en-US" sz="1600"/>
              <a:t>4. Pre rinsing washing</a:t>
            </a:r>
            <a:br>
              <a:rPr lang="en-GB" altLang="en-US" sz="1600"/>
            </a:br>
            <a:r>
              <a:rPr lang="en-GB" altLang="en-US" sz="1600"/>
              <a:t>5. Washing with disinfectants</a:t>
            </a:r>
            <a:br>
              <a:rPr lang="en-GB" altLang="en-US" sz="1600"/>
            </a:br>
            <a:r>
              <a:rPr lang="en-GB" altLang="en-US" sz="1600"/>
              <a:t>6. Final rinsing</a:t>
            </a:r>
          </a:p>
          <a:p>
            <a:pPr eaLnBrk="1" hangingPunct="1"/>
            <a:endParaRPr lang="en-GB" altLang="en-US" sz="1600">
              <a:latin typeface="Calibri" panose="020F0502020204030204" pitchFamily="34" charset="0"/>
            </a:endParaRPr>
          </a:p>
          <a:p>
            <a:pPr eaLnBrk="1" hangingPunct="1"/>
            <a:r>
              <a:rPr lang="en-GB" altLang="en-US" sz="1000">
                <a:latin typeface="Calibri" panose="020F0502020204030204" pitchFamily="34" charset="0"/>
                <a:hlinkClick r:id="rId2"/>
              </a:rPr>
              <a:t>http://www.youtube.com/watch?v=a1f01aF2h8w&amp;feature=related</a:t>
            </a:r>
            <a:endParaRPr lang="en-GB" altLang="en-US" sz="1000">
              <a:latin typeface="Calibri" panose="020F0502020204030204" pitchFamily="34" charset="0"/>
            </a:endParaRPr>
          </a:p>
          <a:p>
            <a:pPr algn="ctr" eaLnBrk="1" hangingPunct="1"/>
            <a:endParaRPr lang="en-GB" altLang="en-US" sz="1000">
              <a:latin typeface="Calibri" panose="020F0502020204030204" pitchFamily="34" charset="0"/>
            </a:endParaRPr>
          </a:p>
        </p:txBody>
      </p:sp>
      <p:sp>
        <p:nvSpPr>
          <p:cNvPr id="57348"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57349" name="Picture 2" descr="http://images-en.busytrade.com/195300200/Germany-Tech-Bottle-Washing-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1" y="2571751"/>
            <a:ext cx="39528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http://t3.gstatic.com/images?q=tbn:ANd9GcTT_jiqo9F6sCgyNKCF6XRKsOned26r19HNbU-g3Ox4aqyBel2K"/>
          <p:cNvPicPr>
            <a:picLocks noChangeAspect="1" noChangeArrowheads="1"/>
          </p:cNvPicPr>
          <p:nvPr/>
        </p:nvPicPr>
        <p:blipFill>
          <a:blip r:embed="rId4">
            <a:extLst>
              <a:ext uri="{28A0092B-C50C-407E-A947-70E740481C1C}">
                <a14:useLocalDpi xmlns:a14="http://schemas.microsoft.com/office/drawing/2010/main" val="0"/>
              </a:ext>
            </a:extLst>
          </a:blip>
          <a:srcRect t="9621" b="5498"/>
          <a:stretch>
            <a:fillRect/>
          </a:stretch>
        </p:blipFill>
        <p:spPr bwMode="auto">
          <a:xfrm>
            <a:off x="4310064" y="4214814"/>
            <a:ext cx="17430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AutoShape 6" descr="data:image/jpg;base64,/9j/4AAQSkZJRgABAQAAAQABAAD/2wCEAAkGBhASDxURExESFBMTFxYYFxQXFBcXGhYbFRgXGBUQFxIXJyYeFxsvGRUYIDAiIyo1LjgsGh8xQTA2QSYrLCkBCQoKDgwOGg8PGjUcHyQ1Li4tLCksKSkpKjQ0LC8sKi8sLCksNSkpLCksLSktKSwpNikpMSwtLCwsKSwpKSw2Kf/AABEIAHgAXgMBIgACEQEDEQH/xAAbAAACAgMBAAAAAAAAAAAAAAAABAUGAQIDB//EADwQAAIBAgQEAwQHBQkAAAAAAAECEQADBBIhMQUGIkETUWEycYGhFCMlQlKRwTNiorLwByQ1c4OSsdHh/8QAGAEBAQEBAQAAAAAAAAAAAAAAAAMCAQT/xAAdEQEAAgMBAQEBAAAAAAAAAAAAARECAyEyMRJh/9oADAMBAAIRAxEAPwD3GitLl0KJJAA7kwPzNZVwRI2P9b0G1FYms0BWqXARIM/+afpRcQEEEAg6EHY+hrW0kdgDrt796DpRRWC1ATWai8Pibly8h8N0VQ4YOoBBmFZWB1BCnSO4PapSgKKXxfEbNqPEu27c7Z3VZ92Y61nCY1LqB0YMpJAYbHKSpIPcSDrQbuyzlMdU6ecb1q6sCMsROoPYQfZjvMb11ileI2bj22VH8NiNHy5o03yyP+aDo1olw2YgAMCvYyRDH3QfzruKq9m9dsRh7126ACDaxByMbgn9iwGuYbajWRUjw7jOfNmKHKSMyNmG0gFd1MaxrpWqln9Qk7lyATvoTA3MdgO5os3JAMESAYO4nsR50pisTKE2xmYAwQBp5wWgTHnptNZu8RCLLAggfD/dt+dcp24OMarr8bTG5rGFuMcp+suqCFy5ijKlwiGPSwkTqtPX7bXF1aVcdSn2cvdQv3iZgk9j7q58s4C3bswiwoLBTM9IZsqjyAkiu1UWzdzSWs24AHkAP6FdKKKy2h+YC02iBopLZxaa6UMQOhSNwzamdqY4KT4CkqFJLSACupdpOUklSTJyzpMUlzIUL2VK3XMu2W3d8OVVesHUZzqCFGulMcttbOGU2p8Mm5lkkmPEfudT8daCVpfF5ws2wC28HvTFFBAcw3JsyVCsHthc0EEm6hAXzOkecxWnEsbhsPYLXAotL93KNJMCAO5Y9vfU3i8El1SjqGUxofMGQR5EEAg1X+YeHWPo11LzhVj22GaC0qLmXzBPz7dqYzEpZRMdhH3uab6Mi/RHFloAY3BpIGUEa1J4fmG0WCFXDx7LIRGsEBzoT7jtUMOE+HaY3L9+4ArG4WtJ4Yy+y4QnoChTqDM6zUZf5ksqYxC4zIAM1xEQKokAO9xSWTtIYgxuKrMYz8SjLKPqy8Q4piFtMXABAPsSIhj+LXaPjPpU7wSwyYa0re0EWfeRJ+dIYZ7WIbKGzABXYeknJPocs/CpwVLOeUthHbZoooqaiC5lvZTbLX2sr1aqCzToAcoBJEFgdvaGtOcDH93TqDbwZnQsYBMCWiATG4NI81Wp8OZVerM+S7cAHTNprdogsGjuY6fWpDg8+ApKZScxI6hMsxLw3UJ9qDr1UD9FFFAUrjsEtxSpA9CRMU1SuOxgtJmOpmAPMnZZ7V2PvHJquvIOY+D4tMYwe9de05S14QuNmbpzTpAYELJbfcab1JpyVhMQ1v6MtzDXXOa5kORB4RBlrY0Zw5WD5nemcRxbx75dlLAXPDQAGZZQWukCcoyhQAewPdiAxw93s3ZQNnUtlLbXVIGawT90/VyD5x6ivVXP68l9/i7cI4Paw6FbYjMxZm0l2bd2I70/SfCuIpftC4hkN27g91PrTleWbvr1xVcFFFFcdRPHuEvfACOqkSCHUurAlSQVDL+GN9QSO9OcNwXhWltyDlnYQNSTCrrlUTAE6ACluO8Vt2LZL6yCMoaCw+8FOmsa7134bi/Espc0hhIhsw92Y7mgcooooCqfzK1x8YLaPBSznTpzAMzsCSO8qkfGrhXn/N2MFvGX2lg30ezEGPvXp+ETVdUXklumsXDh2Psrh7VxcqsULlCwBllD5GX3nc9qXs4wG4tzKy+GmZs7AgnXM6gE6T5+lUWziXu4rMGfcfvaLEALpoI7+VX3gPADiLQvsSMO4JCDQ3Ooe33CdIgeleqYjHryReXIP/2dYpgLdtifrbJuQfxK5kgdpVx8AKvgqmcIP2oo8rFz5Nbq6V5dvp69PkUUUVJVFcx3ylgsGIYNby7QTmEK8soyk7yRW/AXzYZDmZpnUxvmMgEFgVnQEE6Rqa5czITZ0NyQy9KMAXkxkOYEMD5V24EjjDoHBDAGQSW1zHqkgGDuNNoFBI0UUUBXnvHbf2vc1PVZsnXWIZ9ADsNPmfOvQqoHH1+1zI0Ni1r5Q1zerafSO7yjOG8m2hiMoJzMSzdJ0zGTHpqN6vuJtBLYUbKoA9wEfpUbgL48Q5GXNlES0iZJYDvIUAxtUhj26a1nlMzDGGMYxNIDg5+1R/kXf5rdXaqHwME8XHYDD3O+5LoCI/Kr5WNvpTT5FFFFSVQ3NdwDDkHJLFYDMokgg9OYqC2kjWu/ArmbDodAOqIOYaMRvJBPnBInvXLmW3NkNnyZWUyckHWIJuKwG/lXXl+5mwyHXWdTGvU2vSAI8oAERQSVFFFAVROP/wCLf6Fr+a5V7qj81FV4la6hmezGXzyOdf4jVdXpHd5T+DUQDAkTr79/0rXHNpWMG4yUvjrldiOuTPEby8J4o3ph2+bp/wBVdhVM5UAOPvmRK2rYjvDOxn+GrnXNvprV5FFFFSVQvNTutmQ6ooYZyTcBIBByg24ImNdaY4FezYa2xkaGQSxIIYgglySTp3p+7aDCCAR5ET8jWVQAQNBQbUUUUBXn39o/BDfxNh7bFLiKys0kdDMIEDWZUnfvWKK1h9Yz+OuF+kLaFvpud/EjKDA7gbfA1rxQYp0FsL4cb3Yzg/uqm+vrWaKv+kPyc5D4U9u5iLl39rc8PY6BVDQonWZJn4VchRRUM5ubejCKihRRRWWhRRRQf//Z"/>
          <p:cNvSpPr>
            <a:spLocks noChangeAspect="1" noChangeArrowheads="1"/>
          </p:cNvSpPr>
          <p:nvPr/>
        </p:nvSpPr>
        <p:spPr bwMode="auto">
          <a:xfrm>
            <a:off x="1601788" y="-547688"/>
            <a:ext cx="8953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57352" name="Picture 8" descr="http://thumb1.shutterstock.com/thumb_large/233395/233395,1284411413,4/stock-photo-plastic-bottle-with-water-splash-isolated-on-white-60932101.jpg"/>
          <p:cNvPicPr>
            <a:picLocks noChangeAspect="1" noChangeArrowheads="1"/>
          </p:cNvPicPr>
          <p:nvPr/>
        </p:nvPicPr>
        <p:blipFill>
          <a:blip r:embed="rId5">
            <a:extLst>
              <a:ext uri="{28A0092B-C50C-407E-A947-70E740481C1C}">
                <a14:useLocalDpi xmlns:a14="http://schemas.microsoft.com/office/drawing/2010/main" val="0"/>
              </a:ext>
            </a:extLst>
          </a:blip>
          <a:srcRect r="20020"/>
          <a:stretch>
            <a:fillRect/>
          </a:stretch>
        </p:blipFill>
        <p:spPr bwMode="auto">
          <a:xfrm>
            <a:off x="2667001" y="4286251"/>
            <a:ext cx="13128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3580953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8372" name="AutoShape 6" descr="data:image/jpg;base64,/9j/4AAQSkZJRgABAQAAAQABAAD/2wCEAAkGBhASDxURExESFBMTFxYYFxQXFBcXGhYbFRgXGBUQFxIXJyYeFxsvGRUYIDAiIyo1LjgsGh8xQTA2QSYrLCkBCQoKDgwOGg8PGjUcHyQ1Li4tLCksKSkpKjQ0LC8sKi8sLCksNSkpLCksLSktKSwpNikpMSwtLCwsKSwpKSw2Kf/AABEIAHgAXgMBIgACEQEDEQH/xAAbAAACAgMBAAAAAAAAAAAAAAAABAUGAQIDB//EADwQAAIBAgQEAwQHBQkAAAAAAAECEQADBBIhMQUGIkETUWEycYGhFCMlQlKRwTNiorLwByQ1c4OSsdHh/8QAGAEBAQEBAQAAAAAAAAAAAAAAAAMCAQT/xAAdEQEAAgMBAQEBAAAAAAAAAAAAARECAyEyMRJh/9oADAMBAAIRAxEAPwD3GitLl0KJJAA7kwPzNZVwRI2P9b0G1FYms0BWqXARIM/+afpRcQEEEAg6EHY+hrW0kdgDrt796DpRRWC1ATWai8Pibly8h8N0VQ4YOoBBmFZWB1BCnSO4PapSgKKXxfEbNqPEu27c7Z3VZ92Y61nCY1LqB0YMpJAYbHKSpIPcSDrQbuyzlMdU6ecb1q6sCMsROoPYQfZjvMb11ileI2bj22VH8NiNHy5o03yyP+aDo1olw2YgAMCvYyRDH3QfzruKq9m9dsRh7126ACDaxByMbgn9iwGuYbajWRUjw7jOfNmKHKSMyNmG0gFd1MaxrpWqln9Qk7lyATvoTA3MdgO5os3JAMESAYO4nsR50pisTKE2xmYAwQBp5wWgTHnptNZu8RCLLAggfD/dt+dcp24OMarr8bTG5rGFuMcp+suqCFy5ijKlwiGPSwkTqtPX7bXF1aVcdSn2cvdQv3iZgk9j7q58s4C3bswiwoLBTM9IZsqjyAkiu1UWzdzSWs24AHkAP6FdKKKy2h+YC02iBopLZxaa6UMQOhSNwzamdqY4KT4CkqFJLSACupdpOUklSTJyzpMUlzIUL2VK3XMu2W3d8OVVesHUZzqCFGulMcttbOGU2p8Mm5lkkmPEfudT8daCVpfF5ws2wC28HvTFFBAcw3JsyVCsHthc0EEm6hAXzOkecxWnEsbhsPYLXAotL93KNJMCAO5Y9vfU3i8El1SjqGUxofMGQR5EEAg1X+YeHWPo11LzhVj22GaC0qLmXzBPz7dqYzEpZRMdhH3uab6Mi/RHFloAY3BpIGUEa1J4fmG0WCFXDx7LIRGsEBzoT7jtUMOE+HaY3L9+4ArG4WtJ4Yy+y4QnoChTqDM6zUZf5ksqYxC4zIAM1xEQKokAO9xSWTtIYgxuKrMYz8SjLKPqy8Q4piFtMXABAPsSIhj+LXaPjPpU7wSwyYa0re0EWfeRJ+dIYZ7WIbKGzABXYeknJPocs/CpwVLOeUthHbZoooqaiC5lvZTbLX2sr1aqCzToAcoBJEFgdvaGtOcDH93TqDbwZnQsYBMCWiATG4NI81Wp8OZVerM+S7cAHTNprdogsGjuY6fWpDg8+ApKZScxI6hMsxLw3UJ9qDr1UD9FFFAUrjsEtxSpA9CRMU1SuOxgtJmOpmAPMnZZ7V2PvHJquvIOY+D4tMYwe9de05S14QuNmbpzTpAYELJbfcab1JpyVhMQ1v6MtzDXXOa5kORB4RBlrY0Zw5WD5nemcRxbx75dlLAXPDQAGZZQWukCcoyhQAewPdiAxw93s3ZQNnUtlLbXVIGawT90/VyD5x6ivVXP68l9/i7cI4Paw6FbYjMxZm0l2bd2I70/SfCuIpftC4hkN27g91PrTleWbvr1xVcFFFFcdRPHuEvfACOqkSCHUurAlSQVDL+GN9QSO9OcNwXhWltyDlnYQNSTCrrlUTAE6ACluO8Vt2LZL6yCMoaCw+8FOmsa7134bi/Espc0hhIhsw92Y7mgcooooCqfzK1x8YLaPBSznTpzAMzsCSO8qkfGrhXn/N2MFvGX2lg30ezEGPvXp+ETVdUXklumsXDh2Psrh7VxcqsULlCwBllD5GX3nc9qXs4wG4tzKy+GmZs7AgnXM6gE6T5+lUWziXu4rMGfcfvaLEALpoI7+VX3gPADiLQvsSMO4JCDQ3Ooe33CdIgeleqYjHryReXIP/2dYpgLdtifrbJuQfxK5kgdpVx8AKvgqmcIP2oo8rFz5Nbq6V5dvp69PkUUUVJVFcx3ylgsGIYNby7QTmEK8soyk7yRW/AXzYZDmZpnUxvmMgEFgVnQEE6Rqa5czITZ0NyQy9KMAXkxkOYEMD5V24EjjDoHBDAGQSW1zHqkgGDuNNoFBI0UUUBXnvHbf2vc1PVZsnXWIZ9ADsNPmfOvQqoHH1+1zI0Ni1r5Q1zerafSO7yjOG8m2hiMoJzMSzdJ0zGTHpqN6vuJtBLYUbKoA9wEfpUbgL48Q5GXNlES0iZJYDvIUAxtUhj26a1nlMzDGGMYxNIDg5+1R/kXf5rdXaqHwME8XHYDD3O+5LoCI/Kr5WNvpTT5FFFFSVQ3NdwDDkHJLFYDMokgg9OYqC2kjWu/ArmbDodAOqIOYaMRvJBPnBInvXLmW3NkNnyZWUyckHWIJuKwG/lXXl+5mwyHXWdTGvU2vSAI8oAERQSVFFFAVROP/wCLf6Fr+a5V7qj81FV4la6hmezGXzyOdf4jVdXpHd5T+DUQDAkTr79/0rXHNpWMG4yUvjrldiOuTPEby8J4o3ph2+bp/wBVdhVM5UAOPvmRK2rYjvDOxn+GrnXNvprV5FFFFSVQvNTutmQ6ooYZyTcBIBByg24ImNdaY4FezYa2xkaGQSxIIYgglySTp3p+7aDCCAR5ET8jWVQAQNBQbUUUUBXn39o/BDfxNh7bFLiKys0kdDMIEDWZUnfvWKK1h9Yz+OuF+kLaFvpud/EjKDA7gbfA1rxQYp0FsL4cb3Yzg/uqm+vrWaKv+kPyc5D4U9u5iLl39rc8PY6BVDQonWZJn4VchRRUM5ubejCKihRRRWWhRRRQf//Z"/>
          <p:cNvSpPr>
            <a:spLocks noChangeAspect="1" noChangeArrowheads="1"/>
          </p:cNvSpPr>
          <p:nvPr/>
        </p:nvSpPr>
        <p:spPr bwMode="auto">
          <a:xfrm>
            <a:off x="1601788" y="-547688"/>
            <a:ext cx="8953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12642" name="Picture 2" descr="W:\Digital_Photos\Process Burner Division\Web Site Applications\Bottle Washer.jpg"/>
          <p:cNvPicPr>
            <a:picLocks noChangeAspect="1" noChangeArrowheads="1"/>
          </p:cNvPicPr>
          <p:nvPr/>
        </p:nvPicPr>
        <p:blipFill>
          <a:blip r:embed="rId2" cstate="print"/>
          <a:srcRect/>
          <a:stretch>
            <a:fillRect/>
          </a:stretch>
        </p:blipFill>
        <p:spPr bwMode="auto">
          <a:xfrm>
            <a:off x="3024166" y="1428736"/>
            <a:ext cx="6000000" cy="45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8374"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Bottle Washing Installation: Kulmbacher Brewery, Germany</a:t>
            </a:r>
          </a:p>
        </p:txBody>
      </p:sp>
      <p:sp>
        <p:nvSpPr>
          <p:cNvPr id="58375" name="Rectangle 2"/>
          <p:cNvSpPr>
            <a:spLocks noChangeArrowheads="1"/>
          </p:cNvSpPr>
          <p:nvPr/>
        </p:nvSpPr>
        <p:spPr bwMode="auto">
          <a:xfrm>
            <a:off x="3309939" y="5929314"/>
            <a:ext cx="5572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Calibri" panose="020F0502020204030204" pitchFamily="34" charset="0"/>
            </a:endParaRPr>
          </a:p>
          <a:p>
            <a:pPr algn="ctr" eaLnBrk="1" hangingPunct="1"/>
            <a:r>
              <a:rPr lang="en-GB" altLang="en-US" sz="1600">
                <a:cs typeface="Arial" panose="020B0604020202020204" pitchFamily="34" charset="0"/>
              </a:rPr>
              <a:t>2 off TX60N each rated at 460kW max gas input</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173408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4310064" y="1071563"/>
            <a:ext cx="58578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cs typeface="Arial" panose="020B0604020202020204" pitchFamily="34" charset="0"/>
              </a:rPr>
              <a:t>TX series  burner systems:</a:t>
            </a:r>
          </a:p>
          <a:p>
            <a:pPr eaLnBrk="1" hangingPunct="1"/>
            <a:endParaRPr lang="en-GB" altLang="en-US" sz="1000" b="1">
              <a:cs typeface="Arial" panose="020B0604020202020204" pitchFamily="34" charset="0"/>
            </a:endParaRPr>
          </a:p>
          <a:p>
            <a:pPr eaLnBrk="1" hangingPunct="1">
              <a:buFont typeface="Arial" panose="020B0604020202020204" pitchFamily="34" charset="0"/>
              <a:buChar char="•"/>
            </a:pPr>
            <a:r>
              <a:rPr lang="en-GB" altLang="en-US" sz="1600">
                <a:cs typeface="Arial" panose="020B0604020202020204" pitchFamily="34" charset="0"/>
              </a:rPr>
              <a:t>Operation : High/Low or On/Off</a:t>
            </a:r>
          </a:p>
          <a:p>
            <a:pPr eaLnBrk="1" hangingPunct="1"/>
            <a:endParaRPr lang="en-GB" altLang="en-US" sz="1000">
              <a:cs typeface="Arial" panose="020B0604020202020204" pitchFamily="34" charset="0"/>
            </a:endParaRPr>
          </a:p>
          <a:p>
            <a:pPr algn="just" eaLnBrk="1" hangingPunct="1"/>
            <a:r>
              <a:rPr lang="en-GB" altLang="en-US" sz="1600">
                <a:cs typeface="Arial" panose="020B0604020202020204" pitchFamily="34" charset="0"/>
              </a:rPr>
              <a:t>The TX system includes a burner assembly, compact monoblock valve train, burner controls, exhaust damper and an exhaust fan.</a:t>
            </a:r>
          </a:p>
        </p:txBody>
      </p:sp>
      <p:graphicFrame>
        <p:nvGraphicFramePr>
          <p:cNvPr id="13" name="Table 12"/>
          <p:cNvGraphicFramePr>
            <a:graphicFrameLocks noGrp="1"/>
          </p:cNvGraphicFramePr>
          <p:nvPr/>
        </p:nvGraphicFramePr>
        <p:xfrm>
          <a:off x="4381500" y="2928939"/>
          <a:ext cx="5786438" cy="2595565"/>
        </p:xfrm>
        <a:graphic>
          <a:graphicData uri="http://schemas.openxmlformats.org/drawingml/2006/table">
            <a:tbl>
              <a:tblPr firstRow="1" bandRow="1">
                <a:tableStyleId>{5C22544A-7EE6-4342-B048-85BDC9FD1C3A}</a:tableStyleId>
              </a:tblPr>
              <a:tblGrid>
                <a:gridCol w="857250"/>
                <a:gridCol w="1500188"/>
                <a:gridCol w="3429000"/>
              </a:tblGrid>
              <a:tr h="370795">
                <a:tc>
                  <a:txBody>
                    <a:bodyPr/>
                    <a:lstStyle/>
                    <a:p>
                      <a:r>
                        <a:rPr lang="en-GB" sz="1400" dirty="0" smtClean="0">
                          <a:latin typeface="Arial" pitchFamily="34" charset="0"/>
                          <a:cs typeface="Arial" pitchFamily="34" charset="0"/>
                        </a:rPr>
                        <a:t>Model</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Tube Size</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Maximum Heat Input</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TX15</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1½”</a:t>
                      </a:r>
                      <a:r>
                        <a:rPr lang="en-GB" sz="1400" baseline="0" dirty="0" smtClean="0">
                          <a:latin typeface="Arial" pitchFamily="34" charset="0"/>
                          <a:cs typeface="Arial" pitchFamily="34" charset="0"/>
                        </a:rPr>
                        <a:t> (40mm)</a:t>
                      </a:r>
                    </a:p>
                  </a:txBody>
                  <a:tcPr marL="91439" marR="91439" marT="45714" marB="45714"/>
                </a:tc>
                <a:tc>
                  <a:txBody>
                    <a:bodyPr/>
                    <a:lstStyle/>
                    <a:p>
                      <a:r>
                        <a:rPr lang="en-GB" sz="1400" dirty="0" smtClean="0">
                          <a:latin typeface="Arial" pitchFamily="34" charset="0"/>
                          <a:cs typeface="Arial" pitchFamily="34" charset="0"/>
                        </a:rPr>
                        <a:t>   45kW       (150,000 Btu/h)</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a:t>
                      </a:r>
                      <a:r>
                        <a:rPr lang="en-GB" sz="1400" baseline="0" dirty="0" smtClean="0">
                          <a:latin typeface="Arial" pitchFamily="34" charset="0"/>
                          <a:cs typeface="Arial" pitchFamily="34" charset="0"/>
                        </a:rPr>
                        <a:t>20</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2”    (50mm)</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   80kW       (275,000 Btu/h)</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TX25E</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2½” (65mm)</a:t>
                      </a:r>
                      <a:r>
                        <a:rPr lang="en-GB" sz="1400" baseline="0" dirty="0" smtClean="0">
                          <a:latin typeface="Arial" pitchFamily="34" charset="0"/>
                          <a:cs typeface="Arial" pitchFamily="34" charset="0"/>
                        </a:rPr>
                        <a:t> </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140kW        (475,000 Btu/h)</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TX30</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3”    (75mm)</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220kW        (750,000</a:t>
                      </a:r>
                      <a:r>
                        <a:rPr lang="en-GB" sz="1400" baseline="0" dirty="0" smtClean="0">
                          <a:latin typeface="Arial" pitchFamily="34" charset="0"/>
                          <a:cs typeface="Arial" pitchFamily="34" charset="0"/>
                        </a:rPr>
                        <a:t> Btu/h)</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TX40</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4”  (100mm)</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440kW     (1,500,000 Btu/h)</a:t>
                      </a:r>
                      <a:endParaRPr lang="en-GB" sz="1400" dirty="0">
                        <a:latin typeface="Arial" pitchFamily="34" charset="0"/>
                        <a:cs typeface="Arial" pitchFamily="34" charset="0"/>
                      </a:endParaRPr>
                    </a:p>
                  </a:txBody>
                  <a:tcPr marL="91439" marR="91439" marT="45714" marB="45714"/>
                </a:tc>
              </a:tr>
              <a:tr h="370795">
                <a:tc>
                  <a:txBody>
                    <a:bodyPr/>
                    <a:lstStyle/>
                    <a:p>
                      <a:r>
                        <a:rPr lang="en-GB" sz="1400" dirty="0" smtClean="0">
                          <a:latin typeface="Arial" pitchFamily="34" charset="0"/>
                          <a:cs typeface="Arial" pitchFamily="34" charset="0"/>
                        </a:rPr>
                        <a:t>TX60</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6”  (150mm)</a:t>
                      </a:r>
                      <a:endParaRPr lang="en-GB" sz="1400" dirty="0">
                        <a:latin typeface="Arial" pitchFamily="34" charset="0"/>
                        <a:cs typeface="Arial" pitchFamily="34" charset="0"/>
                      </a:endParaRPr>
                    </a:p>
                  </a:txBody>
                  <a:tcPr marL="91439" marR="91439" marT="45714" marB="45714"/>
                </a:tc>
                <a:tc>
                  <a:txBody>
                    <a:bodyPr/>
                    <a:lstStyle/>
                    <a:p>
                      <a:r>
                        <a:rPr lang="en-GB" sz="1400" dirty="0" smtClean="0">
                          <a:latin typeface="Arial" pitchFamily="34" charset="0"/>
                          <a:cs typeface="Arial" pitchFamily="34" charset="0"/>
                        </a:rPr>
                        <a:t>730kW     (2,500,000</a:t>
                      </a:r>
                      <a:r>
                        <a:rPr lang="en-GB" sz="1400" baseline="0" dirty="0" smtClean="0">
                          <a:latin typeface="Arial" pitchFamily="34" charset="0"/>
                          <a:cs typeface="Arial" pitchFamily="34" charset="0"/>
                        </a:rPr>
                        <a:t> Btu/h)</a:t>
                      </a:r>
                      <a:endParaRPr lang="en-GB" sz="1400" dirty="0">
                        <a:latin typeface="Arial" pitchFamily="34" charset="0"/>
                        <a:cs typeface="Arial" pitchFamily="34" charset="0"/>
                      </a:endParaRPr>
                    </a:p>
                  </a:txBody>
                  <a:tcPr marL="91439" marR="91439" marT="45714" marB="45714"/>
                </a:tc>
              </a:tr>
            </a:tbl>
          </a:graphicData>
        </a:graphic>
      </p:graphicFrame>
      <p:pic>
        <p:nvPicPr>
          <p:cNvPr id="6182" name="Picture 7" descr="TX_Pag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214438"/>
            <a:ext cx="2374900" cy="335756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59"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38210031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1000" fill="hold"/>
                                        <p:tgtEl>
                                          <p:spTgt spid="618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2166938" y="928689"/>
            <a:ext cx="80010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Industrial Parts Washers</a:t>
            </a:r>
          </a:p>
          <a:p>
            <a:pPr algn="just" eaLnBrk="1" hangingPunct="1"/>
            <a:endParaRPr lang="en-GB" altLang="en-US" sz="1000" b="1" u="sng">
              <a:cs typeface="Arial" panose="020B0604020202020204" pitchFamily="34" charset="0"/>
            </a:endParaRPr>
          </a:p>
          <a:p>
            <a:pPr eaLnBrk="1" hangingPunct="1"/>
            <a:r>
              <a:rPr lang="en-GB" altLang="en-US" sz="1600"/>
              <a:t>An </a:t>
            </a:r>
            <a:r>
              <a:rPr lang="en-GB" altLang="en-US" sz="1600">
                <a:cs typeface="Arial" panose="020B0604020202020204" pitchFamily="34" charset="0"/>
              </a:rPr>
              <a:t>industrial parts washer </a:t>
            </a:r>
            <a:r>
              <a:rPr lang="en-GB" altLang="en-US" sz="1600"/>
              <a:t>is a piece of equipment used to remove contaminants or debris such as:</a:t>
            </a:r>
          </a:p>
          <a:p>
            <a:pPr eaLnBrk="1" hangingPunct="1"/>
            <a:endParaRPr lang="en-GB" altLang="en-US" sz="1000"/>
          </a:p>
          <a:p>
            <a:pPr eaLnBrk="1" hangingPunct="1">
              <a:buFont typeface="Arial" panose="020B0604020202020204" pitchFamily="34" charset="0"/>
              <a:buChar char="•"/>
            </a:pPr>
            <a:r>
              <a:rPr lang="en-GB" altLang="en-US" sz="1600"/>
              <a:t>   Dirt</a:t>
            </a:r>
          </a:p>
          <a:p>
            <a:pPr eaLnBrk="1" hangingPunct="1">
              <a:buFont typeface="Arial" panose="020B0604020202020204" pitchFamily="34" charset="0"/>
              <a:buChar char="•"/>
            </a:pPr>
            <a:r>
              <a:rPr lang="en-GB" altLang="en-US" sz="1600"/>
              <a:t>   Grime</a:t>
            </a:r>
          </a:p>
          <a:p>
            <a:pPr eaLnBrk="1" hangingPunct="1">
              <a:buFont typeface="Arial" panose="020B0604020202020204" pitchFamily="34" charset="0"/>
              <a:buChar char="•"/>
            </a:pPr>
            <a:r>
              <a:rPr lang="en-GB" altLang="en-US" sz="1600"/>
              <a:t>   Carbon</a:t>
            </a:r>
          </a:p>
          <a:p>
            <a:pPr eaLnBrk="1" hangingPunct="1">
              <a:buFont typeface="Arial" panose="020B0604020202020204" pitchFamily="34" charset="0"/>
              <a:buChar char="•"/>
            </a:pPr>
            <a:r>
              <a:rPr lang="en-GB" altLang="en-US" sz="1600"/>
              <a:t>   Oil</a:t>
            </a:r>
          </a:p>
          <a:p>
            <a:pPr eaLnBrk="1" hangingPunct="1">
              <a:buFont typeface="Arial" panose="020B0604020202020204" pitchFamily="34" charset="0"/>
              <a:buChar char="•"/>
            </a:pPr>
            <a:r>
              <a:rPr lang="en-GB" altLang="en-US" sz="1600"/>
              <a:t>   Grease</a:t>
            </a:r>
          </a:p>
          <a:p>
            <a:pPr eaLnBrk="1" hangingPunct="1">
              <a:buFont typeface="Arial" panose="020B0604020202020204" pitchFamily="34" charset="0"/>
              <a:buChar char="•"/>
            </a:pPr>
            <a:r>
              <a:rPr lang="en-GB" altLang="en-US" sz="1600"/>
              <a:t>   Metal Chips</a:t>
            </a:r>
          </a:p>
          <a:p>
            <a:pPr eaLnBrk="1" hangingPunct="1">
              <a:buFont typeface="Arial" panose="020B0604020202020204" pitchFamily="34" charset="0"/>
              <a:buChar char="•"/>
            </a:pPr>
            <a:r>
              <a:rPr lang="en-GB" altLang="en-US" sz="1600"/>
              <a:t>   Cutting fluids</a:t>
            </a:r>
          </a:p>
          <a:p>
            <a:pPr eaLnBrk="1" hangingPunct="1">
              <a:buFont typeface="Arial" panose="020B0604020202020204" pitchFamily="34" charset="0"/>
              <a:buChar char="•"/>
            </a:pPr>
            <a:r>
              <a:rPr lang="en-GB" altLang="en-US" sz="1600"/>
              <a:t>   Mould release agents</a:t>
            </a:r>
          </a:p>
          <a:p>
            <a:pPr eaLnBrk="1" hangingPunct="1">
              <a:buFont typeface="Arial" panose="020B0604020202020204" pitchFamily="34" charset="0"/>
              <a:buChar char="•"/>
            </a:pPr>
            <a:r>
              <a:rPr lang="en-GB" altLang="en-US" sz="1600"/>
              <a:t>   Ink</a:t>
            </a:r>
          </a:p>
          <a:p>
            <a:pPr eaLnBrk="1" hangingPunct="1">
              <a:buFont typeface="Arial" panose="020B0604020202020204" pitchFamily="34" charset="0"/>
              <a:buChar char="•"/>
            </a:pPr>
            <a:r>
              <a:rPr lang="en-GB" altLang="en-US" sz="1600"/>
              <a:t>   Paint</a:t>
            </a:r>
          </a:p>
          <a:p>
            <a:pPr eaLnBrk="1" hangingPunct="1">
              <a:buFont typeface="Arial" panose="020B0604020202020204" pitchFamily="34" charset="0"/>
              <a:buChar char="•"/>
            </a:pPr>
            <a:r>
              <a:rPr lang="en-GB" altLang="en-US" sz="1600"/>
              <a:t>   Corrosion</a:t>
            </a:r>
          </a:p>
          <a:p>
            <a:pPr eaLnBrk="1" hangingPunct="1"/>
            <a:endParaRPr lang="en-GB" altLang="en-US" sz="1000"/>
          </a:p>
          <a:p>
            <a:pPr eaLnBrk="1" hangingPunct="1"/>
            <a:r>
              <a:rPr lang="en-GB" altLang="en-US" sz="1600"/>
              <a:t>Industrial parts washers can be:</a:t>
            </a:r>
          </a:p>
          <a:p>
            <a:pPr eaLnBrk="1" hangingPunct="1"/>
            <a:endParaRPr lang="en-GB" altLang="en-US" sz="1000"/>
          </a:p>
          <a:p>
            <a:pPr eaLnBrk="1" hangingPunct="1">
              <a:buFont typeface="Arial" panose="020B0604020202020204" pitchFamily="34" charset="0"/>
              <a:buChar char="•"/>
            </a:pPr>
            <a:r>
              <a:rPr lang="en-GB" altLang="en-US" sz="1600"/>
              <a:t>   Manually operated</a:t>
            </a:r>
          </a:p>
          <a:p>
            <a:pPr eaLnBrk="1" hangingPunct="1">
              <a:buFont typeface="Arial" panose="020B0604020202020204" pitchFamily="34" charset="0"/>
              <a:buChar char="•"/>
            </a:pPr>
            <a:r>
              <a:rPr lang="en-GB" altLang="en-US" sz="1600"/>
              <a:t>   Fully automatic</a:t>
            </a:r>
          </a:p>
        </p:txBody>
      </p:sp>
      <p:pic>
        <p:nvPicPr>
          <p:cNvPr id="59395" name="Picture 8" descr="Single Stage Front Loading Wash Machin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1571625"/>
            <a:ext cx="360521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59397"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163575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309814" y="1928814"/>
          <a:ext cx="7858125" cy="4143377"/>
        </p:xfrm>
        <a:graphic>
          <a:graphicData uri="http://schemas.openxmlformats.org/drawingml/2006/table">
            <a:tbl>
              <a:tblPr firstRow="1" bandRow="1">
                <a:tableStyleId>{5C22544A-7EE6-4342-B048-85BDC9FD1C3A}</a:tableStyleId>
              </a:tblPr>
              <a:tblGrid>
                <a:gridCol w="2087217"/>
                <a:gridCol w="3270595"/>
                <a:gridCol w="2500313"/>
              </a:tblGrid>
              <a:tr h="352600">
                <a:tc>
                  <a:txBody>
                    <a:bodyPr/>
                    <a:lstStyle/>
                    <a:p>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Standard Equipment</a:t>
                      </a:r>
                      <a:endParaRPr lang="en-GB" sz="1400"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Options</a:t>
                      </a:r>
                      <a:endParaRPr lang="en-GB" sz="1400" dirty="0">
                        <a:latin typeface="Arial" pitchFamily="34" charset="0"/>
                        <a:cs typeface="Arial" pitchFamily="34" charset="0"/>
                      </a:endParaRPr>
                    </a:p>
                  </a:txBody>
                  <a:tcPr marL="91439" marR="91439"/>
                </a:tc>
              </a:tr>
              <a:tr h="352600">
                <a:tc>
                  <a:txBody>
                    <a:bodyPr/>
                    <a:lstStyle/>
                    <a:p>
                      <a:r>
                        <a:rPr lang="en-GB" sz="1400" b="1" dirty="0" smtClean="0">
                          <a:latin typeface="Arial" pitchFamily="34" charset="0"/>
                          <a:cs typeface="Arial" pitchFamily="34" charset="0"/>
                        </a:rPr>
                        <a:t>Fuels</a:t>
                      </a:r>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Natural gas</a:t>
                      </a:r>
                      <a:endParaRPr lang="en-GB" sz="1400"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Propane gas</a:t>
                      </a:r>
                      <a:endParaRPr lang="en-GB" sz="1400" dirty="0">
                        <a:latin typeface="Arial" pitchFamily="34" charset="0"/>
                        <a:cs typeface="Arial" pitchFamily="34" charset="0"/>
                      </a:endParaRPr>
                    </a:p>
                  </a:txBody>
                  <a:tcPr marL="91439" marR="91439"/>
                </a:tc>
              </a:tr>
              <a:tr h="352600">
                <a:tc>
                  <a:txBody>
                    <a:bodyPr/>
                    <a:lstStyle/>
                    <a:p>
                      <a:r>
                        <a:rPr lang="en-GB" sz="1400" b="1" dirty="0" smtClean="0">
                          <a:latin typeface="Arial" pitchFamily="34" charset="0"/>
                          <a:cs typeface="Arial" pitchFamily="34" charset="0"/>
                        </a:rPr>
                        <a:t>Control Voltages</a:t>
                      </a:r>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230V</a:t>
                      </a:r>
                      <a:endParaRPr lang="en-GB" sz="1400"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110V</a:t>
                      </a:r>
                    </a:p>
                  </a:txBody>
                  <a:tcPr marL="91439" marR="91439"/>
                </a:tc>
              </a:tr>
              <a:tr h="608597">
                <a:tc>
                  <a:txBody>
                    <a:bodyPr/>
                    <a:lstStyle/>
                    <a:p>
                      <a:r>
                        <a:rPr lang="en-GB" sz="1400" b="1" dirty="0" smtClean="0">
                          <a:latin typeface="Arial" pitchFamily="34" charset="0"/>
                          <a:cs typeface="Arial" pitchFamily="34" charset="0"/>
                        </a:rPr>
                        <a:t>Exhaust</a:t>
                      </a:r>
                      <a:r>
                        <a:rPr lang="en-GB" sz="1400" b="1" baseline="0" dirty="0" smtClean="0">
                          <a:latin typeface="Arial" pitchFamily="34" charset="0"/>
                          <a:cs typeface="Arial" pitchFamily="34" charset="0"/>
                        </a:rPr>
                        <a:t> </a:t>
                      </a:r>
                      <a:r>
                        <a:rPr lang="en-GB" sz="1400" b="1" dirty="0" smtClean="0">
                          <a:latin typeface="Arial" pitchFamily="34" charset="0"/>
                          <a:cs typeface="Arial" pitchFamily="34" charset="0"/>
                        </a:rPr>
                        <a:t>Fan Electrical Supplies</a:t>
                      </a:r>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400V/3ph/50Hz*</a:t>
                      </a:r>
                    </a:p>
                    <a:p>
                      <a:r>
                        <a:rPr lang="en-GB" sz="1400" dirty="0" smtClean="0">
                          <a:latin typeface="Arial" pitchFamily="34" charset="0"/>
                          <a:cs typeface="Arial" pitchFamily="34" charset="0"/>
                        </a:rPr>
                        <a:t>(*60Hz</a:t>
                      </a:r>
                      <a:r>
                        <a:rPr lang="en-GB" sz="1400" baseline="0" dirty="0" smtClean="0">
                          <a:latin typeface="Arial" pitchFamily="34" charset="0"/>
                          <a:cs typeface="Arial" pitchFamily="34" charset="0"/>
                        </a:rPr>
                        <a:t> option also available)</a:t>
                      </a:r>
                      <a:endParaRPr lang="en-GB" sz="1400"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230V/1ph/50Hz*</a:t>
                      </a:r>
                      <a:endParaRPr lang="en-GB" sz="1400" dirty="0">
                        <a:latin typeface="Arial" pitchFamily="34" charset="0"/>
                        <a:cs typeface="Arial" pitchFamily="34" charset="0"/>
                      </a:endParaRPr>
                    </a:p>
                  </a:txBody>
                  <a:tcPr marL="91439" marR="91439"/>
                </a:tc>
              </a:tr>
              <a:tr h="352600">
                <a:tc>
                  <a:txBody>
                    <a:bodyPr/>
                    <a:lstStyle/>
                    <a:p>
                      <a:r>
                        <a:rPr lang="en-GB" sz="1400" b="1" dirty="0" smtClean="0">
                          <a:latin typeface="Arial" pitchFamily="34" charset="0"/>
                          <a:cs typeface="Arial" pitchFamily="34" charset="0"/>
                        </a:rPr>
                        <a:t>Flame Sensing</a:t>
                      </a:r>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Flame Electrode</a:t>
                      </a:r>
                      <a:endParaRPr lang="en-GB" sz="1400"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U.V. Cell</a:t>
                      </a:r>
                      <a:endParaRPr lang="en-GB" sz="1400" dirty="0">
                        <a:latin typeface="Arial" pitchFamily="34" charset="0"/>
                        <a:cs typeface="Arial" pitchFamily="34" charset="0"/>
                      </a:endParaRPr>
                    </a:p>
                  </a:txBody>
                  <a:tcPr marL="91439" marR="91439"/>
                </a:tc>
              </a:tr>
              <a:tr h="2124380">
                <a:tc>
                  <a:txBody>
                    <a:bodyPr/>
                    <a:lstStyle/>
                    <a:p>
                      <a:r>
                        <a:rPr lang="en-GB" sz="1400" b="1" dirty="0" smtClean="0">
                          <a:latin typeface="Arial" pitchFamily="34" charset="0"/>
                          <a:cs typeface="Arial" pitchFamily="34" charset="0"/>
                        </a:rPr>
                        <a:t>Heat Output</a:t>
                      </a:r>
                      <a:r>
                        <a:rPr lang="en-GB" sz="1400" b="1" baseline="0" dirty="0" smtClean="0">
                          <a:latin typeface="Arial" pitchFamily="34" charset="0"/>
                          <a:cs typeface="Arial" pitchFamily="34" charset="0"/>
                        </a:rPr>
                        <a:t> Control Options</a:t>
                      </a:r>
                      <a:endParaRPr lang="en-GB" sz="1400" b="1" dirty="0">
                        <a:latin typeface="Arial" pitchFamily="34" charset="0"/>
                        <a:cs typeface="Arial" pitchFamily="34" charset="0"/>
                      </a:endParaRPr>
                    </a:p>
                  </a:txBody>
                  <a:tcPr marL="91439" marR="91439"/>
                </a:tc>
                <a:tc>
                  <a:txBody>
                    <a:bodyPr/>
                    <a:lstStyle/>
                    <a:p>
                      <a:r>
                        <a:rPr lang="en-GB" sz="1400" dirty="0" smtClean="0">
                          <a:latin typeface="Arial" pitchFamily="34" charset="0"/>
                          <a:cs typeface="Arial" pitchFamily="34" charset="0"/>
                        </a:rPr>
                        <a:t>On/Off</a:t>
                      </a:r>
                    </a:p>
                    <a:p>
                      <a:endParaRPr lang="en-GB" sz="1400" dirty="0" smtClean="0">
                        <a:latin typeface="Arial" pitchFamily="34" charset="0"/>
                        <a:cs typeface="Arial" pitchFamily="34" charset="0"/>
                      </a:endParaRPr>
                    </a:p>
                    <a:p>
                      <a:r>
                        <a:rPr lang="en-GB" sz="1400" i="1" dirty="0" smtClean="0">
                          <a:latin typeface="Arial" pitchFamily="34" charset="0"/>
                          <a:cs typeface="Arial" pitchFamily="34" charset="0"/>
                        </a:rPr>
                        <a:t>or</a:t>
                      </a:r>
                    </a:p>
                    <a:p>
                      <a:endParaRPr lang="en-GB" sz="1400" i="1" dirty="0" smtClean="0">
                        <a:latin typeface="Arial" pitchFamily="34" charset="0"/>
                        <a:cs typeface="Arial" pitchFamily="34" charset="0"/>
                      </a:endParaRPr>
                    </a:p>
                    <a:p>
                      <a:r>
                        <a:rPr lang="en-GB" sz="1400" dirty="0" smtClean="0">
                          <a:latin typeface="Arial" pitchFamily="34" charset="0"/>
                          <a:cs typeface="Arial" pitchFamily="34" charset="0"/>
                        </a:rPr>
                        <a:t>High/Low</a:t>
                      </a:r>
                    </a:p>
                  </a:txBody>
                  <a:tcPr marL="91439" marR="91439"/>
                </a:tc>
                <a:tc>
                  <a:txBody>
                    <a:bodyPr/>
                    <a:lstStyle/>
                    <a:p>
                      <a:r>
                        <a:rPr lang="en-GB" sz="1400" dirty="0" smtClean="0">
                          <a:latin typeface="Arial" pitchFamily="34" charset="0"/>
                          <a:cs typeface="Arial" pitchFamily="34" charset="0"/>
                        </a:rPr>
                        <a:t>Modulating </a:t>
                      </a:r>
                      <a:r>
                        <a:rPr lang="en-GB" sz="1400" i="1" dirty="0" smtClean="0">
                          <a:latin typeface="Arial" pitchFamily="34" charset="0"/>
                          <a:cs typeface="Arial" pitchFamily="34" charset="0"/>
                        </a:rPr>
                        <a:t>(gas only)</a:t>
                      </a:r>
                    </a:p>
                    <a:p>
                      <a:r>
                        <a:rPr lang="en-GB" sz="1400" i="1" dirty="0" smtClean="0">
                          <a:latin typeface="Arial" pitchFamily="34" charset="0"/>
                          <a:cs typeface="Arial" pitchFamily="34" charset="0"/>
                        </a:rPr>
                        <a:t> </a:t>
                      </a:r>
                      <a:r>
                        <a:rPr lang="en-GB" sz="1400" dirty="0" smtClean="0">
                          <a:latin typeface="Arial" pitchFamily="34" charset="0"/>
                          <a:cs typeface="Arial" pitchFamily="34" charset="0"/>
                        </a:rPr>
                        <a:t>0-10V DC </a:t>
                      </a:r>
                      <a:r>
                        <a:rPr lang="en-GB" sz="1400" i="1" dirty="0" smtClean="0">
                          <a:latin typeface="Arial" pitchFamily="34" charset="0"/>
                          <a:cs typeface="Arial" pitchFamily="34" charset="0"/>
                        </a:rPr>
                        <a:t>or</a:t>
                      </a:r>
                      <a:r>
                        <a:rPr lang="en-GB" sz="1400" dirty="0" smtClean="0">
                          <a:latin typeface="Arial" pitchFamily="34" charset="0"/>
                          <a:cs typeface="Arial" pitchFamily="34" charset="0"/>
                        </a:rPr>
                        <a:t> 4-20mA </a:t>
                      </a:r>
                      <a:r>
                        <a:rPr lang="en-GB" sz="1400" i="1" dirty="0" smtClean="0">
                          <a:latin typeface="Arial" pitchFamily="34" charset="0"/>
                          <a:cs typeface="Arial" pitchFamily="34" charset="0"/>
                        </a:rPr>
                        <a:t>or</a:t>
                      </a:r>
                      <a:r>
                        <a:rPr lang="en-GB" sz="1400" dirty="0" smtClean="0">
                          <a:latin typeface="Arial" pitchFamily="34" charset="0"/>
                          <a:cs typeface="Arial" pitchFamily="34" charset="0"/>
                        </a:rPr>
                        <a:t> 3 wire</a:t>
                      </a:r>
                      <a:r>
                        <a:rPr lang="en-GB" sz="1400" baseline="0" dirty="0" smtClean="0">
                          <a:latin typeface="Arial" pitchFamily="34" charset="0"/>
                          <a:cs typeface="Arial" pitchFamily="34" charset="0"/>
                        </a:rPr>
                        <a:t> valve positioning</a:t>
                      </a:r>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i="1" dirty="0" smtClean="0">
                          <a:latin typeface="Arial" pitchFamily="34" charset="0"/>
                          <a:cs typeface="Arial" pitchFamily="34" charset="0"/>
                        </a:rPr>
                        <a:t>or</a:t>
                      </a:r>
                    </a:p>
                    <a:p>
                      <a:endParaRPr lang="en-GB"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Modulating </a:t>
                      </a:r>
                      <a:r>
                        <a:rPr lang="en-GB" sz="1400" i="1" dirty="0" smtClean="0">
                          <a:latin typeface="Arial" pitchFamily="34" charset="0"/>
                          <a:cs typeface="Arial" pitchFamily="34" charset="0"/>
                        </a:rPr>
                        <a:t>(gas + air)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0-10V DC </a:t>
                      </a:r>
                      <a:r>
                        <a:rPr lang="en-GB" sz="1400" i="1" dirty="0" smtClean="0">
                          <a:latin typeface="Arial" pitchFamily="34" charset="0"/>
                          <a:cs typeface="Arial" pitchFamily="34" charset="0"/>
                        </a:rPr>
                        <a:t>or</a:t>
                      </a:r>
                      <a:r>
                        <a:rPr lang="en-GB" sz="1400" dirty="0" smtClean="0">
                          <a:latin typeface="Arial" pitchFamily="34" charset="0"/>
                          <a:cs typeface="Arial" pitchFamily="34" charset="0"/>
                        </a:rPr>
                        <a:t> 4-20mA </a:t>
                      </a:r>
                    </a:p>
                  </a:txBody>
                  <a:tcPr marL="91439" marR="91439"/>
                </a:tc>
              </a:tr>
            </a:tbl>
          </a:graphicData>
        </a:graphic>
      </p:graphicFrame>
      <p:sp>
        <p:nvSpPr>
          <p:cNvPr id="10" name="TextBox 9"/>
          <p:cNvSpPr txBox="1">
            <a:spLocks noChangeArrowheads="1"/>
          </p:cNvSpPr>
          <p:nvPr/>
        </p:nvSpPr>
        <p:spPr bwMode="auto">
          <a:xfrm>
            <a:off x="2238375" y="928688"/>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a:cs typeface="Arial" panose="020B0604020202020204" pitchFamily="34" charset="0"/>
              </a:rPr>
              <a:t>The operation of the TX series burner system is On/Off or High/Low. The TX burner system can also be specified as either Modulating Gas only or Modulating Gas + Air.</a:t>
            </a:r>
            <a:endParaRPr lang="en-GB" altLang="en-US" sz="900">
              <a:cs typeface="Arial" panose="020B0604020202020204" pitchFamily="34" charset="0"/>
            </a:endParaRPr>
          </a:p>
        </p:txBody>
      </p:sp>
      <p:sp>
        <p:nvSpPr>
          <p:cNvPr id="6178"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056321205"/>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nodeType="afterGroup">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7171" name="TextBox 4"/>
          <p:cNvSpPr txBox="1">
            <a:spLocks noChangeArrowheads="1"/>
          </p:cNvSpPr>
          <p:nvPr/>
        </p:nvSpPr>
        <p:spPr bwMode="auto">
          <a:xfrm>
            <a:off x="2166938" y="928688"/>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a:cs typeface="Arial" panose="020B0604020202020204" pitchFamily="34" charset="0"/>
              </a:rPr>
              <a:t>A typical Lanemark TX series high efficiency, small diameter immersion tube tank heating systems comprises: </a:t>
            </a:r>
          </a:p>
        </p:txBody>
      </p:sp>
      <p:pic>
        <p:nvPicPr>
          <p:cNvPr id="5" name="Picture 4" descr="TX1.jpg"/>
          <p:cNvPicPr>
            <a:picLocks noChangeAspect="1"/>
          </p:cNvPicPr>
          <p:nvPr/>
        </p:nvPicPr>
        <p:blipFill>
          <a:blip r:embed="rId2" cstate="print"/>
          <a:srcRect l="16312" t="10617" r="29547" b="14863"/>
          <a:stretch>
            <a:fillRect/>
          </a:stretch>
        </p:blipFill>
        <p:spPr>
          <a:xfrm>
            <a:off x="4667241" y="1714489"/>
            <a:ext cx="4725737" cy="4714295"/>
          </a:xfrm>
          <a:prstGeom prst="roundRect">
            <a:avLst>
              <a:gd name="adj" fmla="val 4167"/>
            </a:avLst>
          </a:prstGeom>
          <a:solidFill>
            <a:srgbClr val="FFFFFF"/>
          </a:solidFill>
          <a:ln w="76200" cap="sq">
            <a:noFill/>
            <a:miter lim="800000"/>
          </a:ln>
          <a:effectLst/>
        </p:spPr>
      </p:pic>
      <p:sp>
        <p:nvSpPr>
          <p:cNvPr id="7174" name="TextBox 4"/>
          <p:cNvSpPr txBox="1">
            <a:spLocks noChangeArrowheads="1"/>
          </p:cNvSpPr>
          <p:nvPr/>
        </p:nvSpPr>
        <p:spPr bwMode="auto">
          <a:xfrm>
            <a:off x="2166938" y="1928814"/>
            <a:ext cx="2857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Calibri" panose="020F0502020204030204" pitchFamily="34" charset="0"/>
              <a:buAutoNum type="arabicPeriod"/>
            </a:pPr>
            <a:r>
              <a:rPr lang="en-GB" altLang="en-US" sz="1600">
                <a:cs typeface="Arial" panose="020B0604020202020204" pitchFamily="34" charset="0"/>
              </a:rPr>
              <a:t>Burner assembly</a:t>
            </a:r>
          </a:p>
          <a:p>
            <a:pPr algn="just" eaLnBrk="1" hangingPunct="1">
              <a:buFont typeface="Calibri" panose="020F0502020204030204" pitchFamily="34" charset="0"/>
              <a:buAutoNum type="arabicPeriod"/>
            </a:pPr>
            <a:r>
              <a:rPr lang="en-GB" altLang="en-US" sz="1600">
                <a:cs typeface="Arial" panose="020B0604020202020204" pitchFamily="34" charset="0"/>
              </a:rPr>
              <a:t>Gas valve train assembly</a:t>
            </a:r>
          </a:p>
          <a:p>
            <a:pPr algn="just" eaLnBrk="1" hangingPunct="1">
              <a:buFont typeface="Calibri" panose="020F0502020204030204" pitchFamily="34" charset="0"/>
              <a:buAutoNum type="arabicPeriod"/>
            </a:pPr>
            <a:r>
              <a:rPr lang="en-GB" altLang="en-US" sz="1600">
                <a:cs typeface="Arial" panose="020B0604020202020204" pitchFamily="34" charset="0"/>
              </a:rPr>
              <a:t>Control box</a:t>
            </a:r>
          </a:p>
          <a:p>
            <a:pPr algn="just" eaLnBrk="1" hangingPunct="1">
              <a:buFont typeface="Calibri" panose="020F0502020204030204" pitchFamily="34" charset="0"/>
              <a:buAutoNum type="arabicPeriod"/>
            </a:pPr>
            <a:r>
              <a:rPr lang="en-GB" altLang="en-US" sz="1600">
                <a:cs typeface="Arial" panose="020B0604020202020204" pitchFamily="34" charset="0"/>
              </a:rPr>
              <a:t>Flanged exhaust damper</a:t>
            </a:r>
          </a:p>
          <a:p>
            <a:pPr algn="just" eaLnBrk="1" hangingPunct="1">
              <a:buFont typeface="Calibri" panose="020F0502020204030204" pitchFamily="34" charset="0"/>
              <a:buAutoNum type="arabicPeriod"/>
            </a:pPr>
            <a:r>
              <a:rPr lang="en-GB" altLang="en-US" sz="1600">
                <a:cs typeface="Arial" panose="020B0604020202020204" pitchFamily="34" charset="0"/>
              </a:rPr>
              <a:t>Exhaust fan</a:t>
            </a:r>
          </a:p>
        </p:txBody>
      </p:sp>
      <p:sp>
        <p:nvSpPr>
          <p:cNvPr id="7" name="Oval 6"/>
          <p:cNvSpPr/>
          <p:nvPr/>
        </p:nvSpPr>
        <p:spPr>
          <a:xfrm>
            <a:off x="6524626" y="235743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1</a:t>
            </a:r>
          </a:p>
        </p:txBody>
      </p:sp>
      <p:sp>
        <p:nvSpPr>
          <p:cNvPr id="8" name="Oval 7"/>
          <p:cNvSpPr/>
          <p:nvPr/>
        </p:nvSpPr>
        <p:spPr>
          <a:xfrm>
            <a:off x="5881688" y="235743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2</a:t>
            </a:r>
          </a:p>
        </p:txBody>
      </p:sp>
      <p:sp>
        <p:nvSpPr>
          <p:cNvPr id="9" name="Oval 8"/>
          <p:cNvSpPr/>
          <p:nvPr/>
        </p:nvSpPr>
        <p:spPr>
          <a:xfrm>
            <a:off x="4095751" y="3643313"/>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3</a:t>
            </a:r>
          </a:p>
        </p:txBody>
      </p:sp>
      <p:sp>
        <p:nvSpPr>
          <p:cNvPr id="10" name="Oval 9"/>
          <p:cNvSpPr/>
          <p:nvPr/>
        </p:nvSpPr>
        <p:spPr>
          <a:xfrm>
            <a:off x="8239126" y="4357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4</a:t>
            </a:r>
          </a:p>
        </p:txBody>
      </p:sp>
      <p:sp>
        <p:nvSpPr>
          <p:cNvPr id="11" name="Oval 10"/>
          <p:cNvSpPr/>
          <p:nvPr/>
        </p:nvSpPr>
        <p:spPr>
          <a:xfrm>
            <a:off x="6667501" y="578643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5</a:t>
            </a:r>
          </a:p>
        </p:txBody>
      </p:sp>
      <p:cxnSp>
        <p:nvCxnSpPr>
          <p:cNvPr id="13" name="Straight Arrow Connector 12"/>
          <p:cNvCxnSpPr>
            <a:stCxn id="7" idx="4"/>
          </p:cNvCxnSpPr>
          <p:nvPr/>
        </p:nvCxnSpPr>
        <p:spPr>
          <a:xfrm rot="16200000" flipH="1">
            <a:off x="6185694" y="3018632"/>
            <a:ext cx="928688" cy="34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4"/>
          </p:cNvCxnSpPr>
          <p:nvPr/>
        </p:nvCxnSpPr>
        <p:spPr>
          <a:xfrm rot="5400000">
            <a:off x="5792788" y="2763838"/>
            <a:ext cx="388938" cy="47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6"/>
          </p:cNvCxnSpPr>
          <p:nvPr/>
        </p:nvCxnSpPr>
        <p:spPr>
          <a:xfrm>
            <a:off x="4310063" y="3751264"/>
            <a:ext cx="571500" cy="34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p:cNvCxnSpPr>
          <p:nvPr/>
        </p:nvCxnSpPr>
        <p:spPr>
          <a:xfrm rot="10800000">
            <a:off x="7453313" y="4071938"/>
            <a:ext cx="785812" cy="393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6"/>
          </p:cNvCxnSpPr>
          <p:nvPr/>
        </p:nvCxnSpPr>
        <p:spPr>
          <a:xfrm flipV="1">
            <a:off x="6881813" y="5572126"/>
            <a:ext cx="1143000" cy="3222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597486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37130" y="1825625"/>
            <a:ext cx="10026127" cy="2312894"/>
          </a:xfrm>
          <a:prstGeom prst="rect">
            <a:avLst/>
          </a:prstGeom>
          <a:noFill/>
          <a:ln>
            <a:noFill/>
          </a:ln>
        </p:spPr>
      </p:pic>
    </p:spTree>
    <p:extLst>
      <p:ext uri="{BB962C8B-B14F-4D97-AF65-F5344CB8AC3E}">
        <p14:creationId xmlns:p14="http://schemas.microsoft.com/office/powerpoint/2010/main" val="1816720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hercules" descr="Multi Stage Front Loading Spray Wash Degreaser"/>
          <p:cNvPicPr>
            <a:picLocks noChangeAspect="1" noChangeArrowheads="1"/>
          </p:cNvPicPr>
          <p:nvPr/>
        </p:nvPicPr>
        <p:blipFill>
          <a:blip r:embed="rId2">
            <a:extLst>
              <a:ext uri="{28A0092B-C50C-407E-A947-70E740481C1C}">
                <a14:useLocalDpi xmlns:a14="http://schemas.microsoft.com/office/drawing/2010/main" val="0"/>
              </a:ext>
            </a:extLst>
          </a:blip>
          <a:srcRect l="2953" r="2953" b="2625"/>
          <a:stretch>
            <a:fillRect/>
          </a:stretch>
        </p:blipFill>
        <p:spPr bwMode="auto">
          <a:xfrm>
            <a:off x="6167438" y="1785939"/>
            <a:ext cx="4051300"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60420"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0422" name="TextBox 4"/>
          <p:cNvSpPr txBox="1">
            <a:spLocks noChangeArrowheads="1"/>
          </p:cNvSpPr>
          <p:nvPr/>
        </p:nvSpPr>
        <p:spPr bwMode="auto">
          <a:xfrm>
            <a:off x="2166938" y="928688"/>
            <a:ext cx="80010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Industrial Parts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Industrial parts washers are used in many different areas of industry to </a:t>
            </a:r>
          </a:p>
          <a:p>
            <a:pPr algn="just" eaLnBrk="1" hangingPunct="1"/>
            <a:endParaRPr lang="en-GB" altLang="en-US" sz="1000">
              <a:cs typeface="Arial" panose="020B0604020202020204" pitchFamily="34" charset="0"/>
            </a:endParaRPr>
          </a:p>
          <a:p>
            <a:pPr algn="just" eaLnBrk="1" hangingPunct="1">
              <a:buFont typeface="Arial" panose="020B0604020202020204" pitchFamily="34" charset="0"/>
              <a:buChar char="•"/>
            </a:pPr>
            <a:r>
              <a:rPr lang="en-GB" altLang="en-US" sz="1600">
                <a:cs typeface="Arial" panose="020B0604020202020204" pitchFamily="34" charset="0"/>
              </a:rPr>
              <a:t>   Degrease components</a:t>
            </a:r>
          </a:p>
          <a:p>
            <a:pPr algn="just" eaLnBrk="1" hangingPunct="1">
              <a:buFont typeface="Arial" panose="020B0604020202020204" pitchFamily="34" charset="0"/>
              <a:buChar char="•"/>
            </a:pPr>
            <a:r>
              <a:rPr lang="en-GB" altLang="en-US" sz="1600">
                <a:cs typeface="Arial" panose="020B0604020202020204" pitchFamily="34" charset="0"/>
              </a:rPr>
              <a:t>   Phosphate components </a:t>
            </a:r>
          </a:p>
          <a:p>
            <a:pPr algn="just" eaLnBrk="1" hangingPunct="1">
              <a:buFont typeface="Arial" panose="020B0604020202020204" pitchFamily="34" charset="0"/>
              <a:buChar char="•"/>
            </a:pPr>
            <a:r>
              <a:rPr lang="en-GB" altLang="en-US" sz="1600">
                <a:cs typeface="Arial" panose="020B0604020202020204" pitchFamily="34" charset="0"/>
              </a:rPr>
              <a:t>   Wash components</a:t>
            </a:r>
          </a:p>
          <a:p>
            <a:pPr algn="just" eaLnBrk="1" hangingPunct="1">
              <a:buFont typeface="Arial" panose="020B0604020202020204" pitchFamily="34" charset="0"/>
              <a:buChar char="•"/>
            </a:pPr>
            <a:r>
              <a:rPr lang="en-GB" altLang="en-US" sz="1600">
                <a:cs typeface="Arial" panose="020B0604020202020204" pitchFamily="34" charset="0"/>
              </a:rPr>
              <a:t>   Rinse components</a:t>
            </a:r>
          </a:p>
        </p:txBody>
      </p:sp>
      <p:sp>
        <p:nvSpPr>
          <p:cNvPr id="60423" name="TextBox 4"/>
          <p:cNvSpPr txBox="1">
            <a:spLocks noChangeArrowheads="1"/>
          </p:cNvSpPr>
          <p:nvPr/>
        </p:nvSpPr>
        <p:spPr bwMode="auto">
          <a:xfrm>
            <a:off x="2166938" y="285750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a:cs typeface="Arial" panose="020B0604020202020204" pitchFamily="34" charset="0"/>
              </a:rPr>
              <a:t>Industrial washing machines will typically include multiple stages, e.g. degrease stage, wash stage and a rinse stage.</a:t>
            </a:r>
          </a:p>
        </p:txBody>
      </p:sp>
      <p:sp>
        <p:nvSpPr>
          <p:cNvPr id="60424" name="TextBox 4"/>
          <p:cNvSpPr txBox="1">
            <a:spLocks noChangeArrowheads="1"/>
          </p:cNvSpPr>
          <p:nvPr/>
        </p:nvSpPr>
        <p:spPr bwMode="auto">
          <a:xfrm>
            <a:off x="2166938" y="3714750"/>
            <a:ext cx="8001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Typical areas of industry include:</a:t>
            </a:r>
          </a:p>
          <a:p>
            <a:pPr eaLnBrk="1" hangingPunct="1"/>
            <a:endParaRPr lang="en-GB" altLang="en-US" sz="1000"/>
          </a:p>
          <a:p>
            <a:pPr eaLnBrk="1" hangingPunct="1">
              <a:buFont typeface="Arial" panose="020B0604020202020204" pitchFamily="34" charset="0"/>
              <a:buChar char="•"/>
            </a:pPr>
            <a:r>
              <a:rPr lang="en-GB" altLang="en-US" sz="1600" b="1"/>
              <a:t>   Aerospace</a:t>
            </a:r>
            <a:r>
              <a:rPr lang="en-GB" altLang="en-US" sz="1600"/>
              <a:t> </a:t>
            </a:r>
          </a:p>
          <a:p>
            <a:pPr eaLnBrk="1" hangingPunct="1">
              <a:buFont typeface="Arial" panose="020B0604020202020204" pitchFamily="34" charset="0"/>
              <a:buChar char="•"/>
            </a:pPr>
            <a:r>
              <a:rPr lang="en-GB" altLang="en-US" sz="1600" b="1"/>
              <a:t>   Automotive</a:t>
            </a:r>
          </a:p>
          <a:p>
            <a:pPr eaLnBrk="1" hangingPunct="1">
              <a:buFont typeface="Arial" panose="020B0604020202020204" pitchFamily="34" charset="0"/>
              <a:buChar char="•"/>
            </a:pPr>
            <a:r>
              <a:rPr lang="en-GB" altLang="en-US" sz="1600" b="1"/>
              <a:t>   Remanufacturing</a:t>
            </a:r>
          </a:p>
          <a:p>
            <a:pPr eaLnBrk="1" hangingPunct="1">
              <a:buFont typeface="Arial" panose="020B0604020202020204" pitchFamily="34" charset="0"/>
              <a:buChar char="•"/>
            </a:pPr>
            <a:r>
              <a:rPr lang="en-GB" altLang="en-US" sz="1600" b="1"/>
              <a:t>   Heavy industry</a:t>
            </a:r>
          </a:p>
          <a:p>
            <a:pPr eaLnBrk="1" hangingPunct="1">
              <a:buFont typeface="Arial" panose="020B0604020202020204" pitchFamily="34" charset="0"/>
              <a:buChar char="•"/>
            </a:pPr>
            <a:r>
              <a:rPr lang="en-GB" altLang="en-US" sz="1600" b="1"/>
              <a:t>   Rail</a:t>
            </a:r>
            <a:r>
              <a:rPr lang="en-GB" altLang="en-US" sz="1600"/>
              <a:t> </a:t>
            </a:r>
          </a:p>
          <a:p>
            <a:pPr eaLnBrk="1" hangingPunct="1">
              <a:buFont typeface="Arial" panose="020B0604020202020204" pitchFamily="34" charset="0"/>
              <a:buChar char="•"/>
            </a:pPr>
            <a:r>
              <a:rPr lang="en-GB" altLang="en-US" sz="1600" b="1"/>
              <a:t>   General engineering</a:t>
            </a:r>
          </a:p>
          <a:p>
            <a:pPr eaLnBrk="1" hangingPunct="1">
              <a:buFont typeface="Arial" panose="020B0604020202020204" pitchFamily="34" charset="0"/>
              <a:buChar char="•"/>
            </a:pPr>
            <a:r>
              <a:rPr lang="en-GB" altLang="en-US" sz="1600" b="1"/>
              <a:t>   Printing</a:t>
            </a:r>
            <a:r>
              <a:rPr lang="en-GB" altLang="en-US" sz="1600"/>
              <a:t> </a:t>
            </a:r>
            <a:endParaRPr lang="en-GB" altLang="en-US" sz="1000">
              <a:cs typeface="Arial" panose="020B0604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425271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uniwashers.com/images/MCCS.jpg"/>
          <p:cNvPicPr>
            <a:picLocks noChangeAspect="1" noChangeArrowheads="1"/>
          </p:cNvPicPr>
          <p:nvPr/>
        </p:nvPicPr>
        <p:blipFill>
          <a:blip r:embed="rId2">
            <a:extLst>
              <a:ext uri="{28A0092B-C50C-407E-A947-70E740481C1C}">
                <a14:useLocalDpi xmlns:a14="http://schemas.microsoft.com/office/drawing/2010/main" val="0"/>
              </a:ext>
            </a:extLst>
          </a:blip>
          <a:srcRect l="1009" t="7857" b="2618"/>
          <a:stretch>
            <a:fillRect/>
          </a:stretch>
        </p:blipFill>
        <p:spPr bwMode="auto">
          <a:xfrm>
            <a:off x="4810126" y="3786189"/>
            <a:ext cx="5357813"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61444"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46" name="TextBox 4"/>
          <p:cNvSpPr txBox="1">
            <a:spLocks noChangeArrowheads="1"/>
          </p:cNvSpPr>
          <p:nvPr/>
        </p:nvSpPr>
        <p:spPr bwMode="auto">
          <a:xfrm>
            <a:off x="2166938" y="928688"/>
            <a:ext cx="8001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Industrial Parts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There are many different types of industrial parts washers: </a:t>
            </a:r>
          </a:p>
          <a:p>
            <a:pPr algn="just" eaLnBrk="1" hangingPunct="1"/>
            <a:endParaRPr lang="en-GB" altLang="en-US" sz="1000">
              <a:cs typeface="Arial" panose="020B0604020202020204" pitchFamily="34" charset="0"/>
            </a:endParaRPr>
          </a:p>
          <a:p>
            <a:pPr algn="just" eaLnBrk="1" hangingPunct="1">
              <a:buFont typeface="Arial" panose="020B0604020202020204" pitchFamily="34" charset="0"/>
              <a:buChar char="•"/>
            </a:pPr>
            <a:r>
              <a:rPr lang="en-GB" altLang="en-US" sz="1600">
                <a:cs typeface="Arial" panose="020B0604020202020204" pitchFamily="34" charset="0"/>
              </a:rPr>
              <a:t>   Front loading</a:t>
            </a:r>
          </a:p>
          <a:p>
            <a:pPr algn="just" eaLnBrk="1" hangingPunct="1">
              <a:buFont typeface="Arial" panose="020B0604020202020204" pitchFamily="34" charset="0"/>
              <a:buChar char="•"/>
            </a:pPr>
            <a:r>
              <a:rPr lang="en-GB" altLang="en-US" sz="1600">
                <a:cs typeface="Arial" panose="020B0604020202020204" pitchFamily="34" charset="0"/>
              </a:rPr>
              <a:t>   Top loading</a:t>
            </a:r>
          </a:p>
          <a:p>
            <a:pPr algn="just" eaLnBrk="1" hangingPunct="1">
              <a:buFont typeface="Arial" panose="020B0604020202020204" pitchFamily="34" charset="0"/>
              <a:buChar char="•"/>
            </a:pPr>
            <a:r>
              <a:rPr lang="en-GB" altLang="en-US" sz="1600">
                <a:cs typeface="Arial" panose="020B0604020202020204" pitchFamily="34" charset="0"/>
              </a:rPr>
              <a:t>   Rotary drum </a:t>
            </a:r>
            <a:r>
              <a:rPr lang="en-GB" altLang="en-US" sz="1100">
                <a:cs typeface="Arial" panose="020B0604020202020204" pitchFamily="34" charset="0"/>
              </a:rPr>
              <a:t>(</a:t>
            </a:r>
            <a:r>
              <a:rPr lang="en-GB" altLang="en-US" sz="1200">
                <a:hlinkClick r:id="rId3"/>
              </a:rPr>
              <a:t>www.youtube.com/user/vixenuk1#p/a/u/2/96QZowutfD8</a:t>
            </a:r>
            <a:r>
              <a:rPr lang="en-GB" altLang="en-US" sz="100"/>
              <a:t>)</a:t>
            </a:r>
            <a:r>
              <a:rPr lang="en-GB" altLang="en-US" sz="1100"/>
              <a:t>)</a:t>
            </a:r>
            <a:endParaRPr lang="en-GB" altLang="en-US" sz="1600">
              <a:cs typeface="Arial" panose="020B0604020202020204" pitchFamily="34" charset="0"/>
            </a:endParaRPr>
          </a:p>
          <a:p>
            <a:pPr algn="just" eaLnBrk="1" hangingPunct="1">
              <a:buFont typeface="Arial" panose="020B0604020202020204" pitchFamily="34" charset="0"/>
              <a:buChar char="•"/>
            </a:pPr>
            <a:r>
              <a:rPr lang="en-GB" altLang="en-US" sz="1600">
                <a:cs typeface="Arial" panose="020B0604020202020204" pitchFamily="34" charset="0"/>
              </a:rPr>
              <a:t>   Rotary basket</a:t>
            </a:r>
          </a:p>
          <a:p>
            <a:pPr algn="just" eaLnBrk="1" hangingPunct="1">
              <a:buFont typeface="Arial" panose="020B0604020202020204" pitchFamily="34" charset="0"/>
              <a:buChar char="•"/>
            </a:pPr>
            <a:r>
              <a:rPr lang="en-GB" altLang="en-US" sz="1600">
                <a:cs typeface="Arial" panose="020B0604020202020204" pitchFamily="34" charset="0"/>
              </a:rPr>
              <a:t>   Conveyor washers</a:t>
            </a:r>
          </a:p>
          <a:p>
            <a:pPr algn="just" eaLnBrk="1" hangingPunct="1">
              <a:buFont typeface="Arial" panose="020B0604020202020204" pitchFamily="34" charset="0"/>
              <a:buChar char="•"/>
            </a:pPr>
            <a:endParaRPr lang="en-GB" altLang="en-US" sz="1000">
              <a:cs typeface="Arial" panose="020B0604020202020204" pitchFamily="34" charset="0"/>
            </a:endParaRPr>
          </a:p>
          <a:p>
            <a:pPr algn="just" eaLnBrk="1" hangingPunct="1"/>
            <a:r>
              <a:rPr lang="en-GB" altLang="en-US" sz="1600">
                <a:cs typeface="Arial" panose="020B0604020202020204" pitchFamily="34" charset="0"/>
              </a:rPr>
              <a:t>The type of washer that is required will depend on the parts that are being cleaned and the overall process demands, i.e. batch/continuous cleaning, complexity of parts to be cleaned and available floor space.</a:t>
            </a:r>
          </a:p>
        </p:txBody>
      </p:sp>
      <p:pic>
        <p:nvPicPr>
          <p:cNvPr id="61447" name="Picture 6" descr="http://www.uniwashers.com/images/P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3857626"/>
            <a:ext cx="23812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 Depending on the type of crates and the customers' expectations, the optimal relation between the water force, the pass through time and the detergent is recommended. "/>
          <p:cNvPicPr/>
          <p:nvPr/>
        </p:nvPicPr>
        <p:blipFill>
          <a:blip r:embed="rId5" cstate="print"/>
          <a:srcRect/>
          <a:stretch>
            <a:fillRect/>
          </a:stretch>
        </p:blipFill>
        <p:spPr bwMode="auto">
          <a:xfrm>
            <a:off x="8524893" y="1428736"/>
            <a:ext cx="1562101"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3860984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PHOS WASH ASSEMBLY r2.jpg"/>
          <p:cNvPicPr>
            <a:picLocks noChangeAspect="1"/>
          </p:cNvPicPr>
          <p:nvPr/>
        </p:nvPicPr>
        <p:blipFill>
          <a:blip r:embed="rId2">
            <a:extLst>
              <a:ext uri="{28A0092B-C50C-407E-A947-70E740481C1C}">
                <a14:useLocalDpi xmlns:a14="http://schemas.microsoft.com/office/drawing/2010/main" val="0"/>
              </a:ext>
            </a:extLst>
          </a:blip>
          <a:srcRect l="26469" t="2972" r="21852" b="6795"/>
          <a:stretch>
            <a:fillRect/>
          </a:stretch>
        </p:blipFill>
        <p:spPr bwMode="auto">
          <a:xfrm>
            <a:off x="2640013" y="981075"/>
            <a:ext cx="396875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62469"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Industrial Parts Washing Installation: “Phoswash Machine”, Vixen Surface Technology, UK</a:t>
            </a:r>
          </a:p>
        </p:txBody>
      </p:sp>
      <p:sp>
        <p:nvSpPr>
          <p:cNvPr id="62470" name="Rectangle 2"/>
          <p:cNvSpPr>
            <a:spLocks noChangeArrowheads="1"/>
          </p:cNvSpPr>
          <p:nvPr/>
        </p:nvSpPr>
        <p:spPr bwMode="auto">
          <a:xfrm>
            <a:off x="3287714" y="5732463"/>
            <a:ext cx="55721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Calibri" panose="020F0502020204030204" pitchFamily="34" charset="0"/>
            </a:endParaRPr>
          </a:p>
          <a:p>
            <a:pPr algn="ctr" eaLnBrk="1" hangingPunct="1"/>
            <a:r>
              <a:rPr lang="en-GB" altLang="en-US" sz="1600">
                <a:cs typeface="Arial" panose="020B0604020202020204" pitchFamily="34" charset="0"/>
              </a:rPr>
              <a:t>2 off TX20N each rated at 60kW max gas input</a:t>
            </a:r>
          </a:p>
          <a:p>
            <a:pPr algn="ctr" eaLnBrk="1" hangingPunct="1"/>
            <a:r>
              <a:rPr lang="en-GB" altLang="en-US" sz="1600">
                <a:cs typeface="Arial" panose="020B0604020202020204" pitchFamily="34" charset="0"/>
              </a:rPr>
              <a:t>1 off TX40N rated at 300kW max gas input</a:t>
            </a:r>
          </a:p>
        </p:txBody>
      </p:sp>
      <p:sp>
        <p:nvSpPr>
          <p:cNvPr id="62471" name="TextBox 4"/>
          <p:cNvSpPr txBox="1">
            <a:spLocks noChangeArrowheads="1"/>
          </p:cNvSpPr>
          <p:nvPr/>
        </p:nvSpPr>
        <p:spPr bwMode="auto">
          <a:xfrm>
            <a:off x="6816726" y="1557339"/>
            <a:ext cx="33115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The “Phoswash Machine” included the following tanks:</a:t>
            </a:r>
          </a:p>
          <a:p>
            <a:pPr eaLnBrk="1" hangingPunct="1"/>
            <a:endParaRPr lang="en-GB" altLang="en-US" sz="1000"/>
          </a:p>
          <a:p>
            <a:pPr eaLnBrk="1" hangingPunct="1">
              <a:buFont typeface="Arial" panose="020B0604020202020204" pitchFamily="34" charset="0"/>
              <a:buChar char="•"/>
            </a:pPr>
            <a:r>
              <a:rPr lang="en-GB" altLang="en-US" sz="1600" b="1"/>
              <a:t>   Phosphate Degrease</a:t>
            </a:r>
          </a:p>
          <a:p>
            <a:pPr eaLnBrk="1" hangingPunct="1"/>
            <a:r>
              <a:rPr lang="en-GB" altLang="en-US" sz="1600" b="1"/>
              <a:t>    </a:t>
            </a:r>
            <a:r>
              <a:rPr lang="en-GB" altLang="en-US" sz="1600"/>
              <a:t>(TX20N at 60kW)</a:t>
            </a:r>
          </a:p>
          <a:p>
            <a:pPr eaLnBrk="1" hangingPunct="1"/>
            <a:endParaRPr lang="en-GB" altLang="en-US" sz="1000" b="1"/>
          </a:p>
          <a:p>
            <a:pPr eaLnBrk="1" hangingPunct="1">
              <a:buFont typeface="Arial" panose="020B0604020202020204" pitchFamily="34" charset="0"/>
              <a:buChar char="•"/>
            </a:pPr>
            <a:r>
              <a:rPr lang="en-GB" altLang="en-US" sz="1600" b="1">
                <a:cs typeface="Arial" panose="020B0604020202020204" pitchFamily="34" charset="0"/>
              </a:rPr>
              <a:t>   Cold Rinse</a:t>
            </a:r>
          </a:p>
          <a:p>
            <a:pPr eaLnBrk="1" hangingPunct="1"/>
            <a:endParaRPr lang="en-GB" altLang="en-US" sz="1000" b="1">
              <a:cs typeface="Arial" panose="020B0604020202020204" pitchFamily="34" charset="0"/>
            </a:endParaRPr>
          </a:p>
          <a:p>
            <a:pPr eaLnBrk="1" hangingPunct="1">
              <a:buFont typeface="Arial" panose="020B0604020202020204" pitchFamily="34" charset="0"/>
              <a:buChar char="•"/>
            </a:pPr>
            <a:r>
              <a:rPr lang="en-GB" altLang="en-US" sz="1600" b="1">
                <a:cs typeface="Arial" panose="020B0604020202020204" pitchFamily="34" charset="0"/>
              </a:rPr>
              <a:t>   Wash</a:t>
            </a:r>
          </a:p>
          <a:p>
            <a:pPr eaLnBrk="1" hangingPunct="1"/>
            <a:r>
              <a:rPr lang="en-GB" altLang="en-US" sz="1600"/>
              <a:t>    (TX20N at 60kW)</a:t>
            </a:r>
            <a:endParaRPr lang="en-GB" altLang="en-US" sz="1600" b="1">
              <a:cs typeface="Arial" panose="020B0604020202020204" pitchFamily="34" charset="0"/>
            </a:endParaRPr>
          </a:p>
          <a:p>
            <a:pPr eaLnBrk="1" hangingPunct="1"/>
            <a:endParaRPr lang="en-GB" altLang="en-US" sz="1000" b="1">
              <a:cs typeface="Arial" panose="020B0604020202020204" pitchFamily="34" charset="0"/>
            </a:endParaRPr>
          </a:p>
          <a:p>
            <a:pPr eaLnBrk="1" hangingPunct="1">
              <a:buFont typeface="Arial" panose="020B0604020202020204" pitchFamily="34" charset="0"/>
              <a:buChar char="•"/>
            </a:pPr>
            <a:r>
              <a:rPr lang="en-GB" altLang="en-US" sz="1600" b="1">
                <a:cs typeface="Arial" panose="020B0604020202020204" pitchFamily="34" charset="0"/>
              </a:rPr>
              <a:t>   Hot Rinse</a:t>
            </a:r>
            <a:endParaRPr lang="en-GB" altLang="en-US" sz="1000">
              <a:cs typeface="Arial" panose="020B0604020202020204" pitchFamily="34" charset="0"/>
            </a:endParaRPr>
          </a:p>
          <a:p>
            <a:pPr eaLnBrk="1" hangingPunct="1"/>
            <a:r>
              <a:rPr lang="en-GB" altLang="en-US" sz="1600"/>
              <a:t>    (TX40N at 300kW)</a:t>
            </a:r>
            <a:endParaRPr lang="en-GB" altLang="en-US" sz="1600" b="1">
              <a:cs typeface="Arial" panose="020B060402020202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1999263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ndustrial Parts Washing Machine.jpg"/>
          <p:cNvPicPr>
            <a:picLocks noChangeAspect="1"/>
          </p:cNvPicPr>
          <p:nvPr/>
        </p:nvPicPr>
        <p:blipFill>
          <a:blip r:embed="rId2" cstate="print"/>
          <a:srcRect/>
          <a:stretch>
            <a:fillRect/>
          </a:stretch>
        </p:blipFill>
        <p:spPr bwMode="auto">
          <a:xfrm>
            <a:off x="6096000" y="1484784"/>
            <a:ext cx="3956048" cy="42783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DSC02264.JPG"/>
          <p:cNvPicPr>
            <a:picLocks noChangeAspect="1"/>
          </p:cNvPicPr>
          <p:nvPr/>
        </p:nvPicPr>
        <p:blipFill>
          <a:blip r:embed="rId3" cstate="print"/>
          <a:srcRect l="4844" t="10335" r="415" b="8489"/>
          <a:stretch>
            <a:fillRect/>
          </a:stretch>
        </p:blipFill>
        <p:spPr>
          <a:xfrm>
            <a:off x="2238349" y="2500307"/>
            <a:ext cx="3390723" cy="2179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3493"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63494" name="Rectangle 2"/>
          <p:cNvSpPr>
            <a:spLocks noChangeArrowheads="1"/>
          </p:cNvSpPr>
          <p:nvPr/>
        </p:nvSpPr>
        <p:spPr bwMode="auto">
          <a:xfrm>
            <a:off x="3167064" y="928688"/>
            <a:ext cx="5857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cs typeface="Arial" panose="020B0604020202020204" pitchFamily="34" charset="0"/>
              </a:rPr>
              <a:t>Industrial Parts Washing Installation: “Phoswash Machine”, Vixen Surface Technology, UK</a:t>
            </a:r>
          </a:p>
        </p:txBody>
      </p:sp>
      <p:sp>
        <p:nvSpPr>
          <p:cNvPr id="63495" name="Rectangle 2"/>
          <p:cNvSpPr>
            <a:spLocks noChangeArrowheads="1"/>
          </p:cNvSpPr>
          <p:nvPr/>
        </p:nvSpPr>
        <p:spPr bwMode="auto">
          <a:xfrm>
            <a:off x="3309939" y="5929314"/>
            <a:ext cx="5572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latin typeface="Calibri" panose="020F0502020204030204" pitchFamily="34" charset="0"/>
            </a:endParaRPr>
          </a:p>
          <a:p>
            <a:pPr algn="ctr" eaLnBrk="1" hangingPunct="1"/>
            <a:r>
              <a:rPr lang="en-GB" altLang="en-US" sz="1600">
                <a:cs typeface="Arial" panose="020B0604020202020204" pitchFamily="34" charset="0"/>
              </a:rPr>
              <a:t>TX20N rated at 60kW max gas input</a:t>
            </a:r>
          </a:p>
        </p:txBody>
      </p:sp>
      <p:sp>
        <p:nvSpPr>
          <p:cNvPr id="8" name="Right Arrow 7"/>
          <p:cNvSpPr/>
          <p:nvPr/>
        </p:nvSpPr>
        <p:spPr>
          <a:xfrm rot="1524817">
            <a:off x="5526089" y="4598989"/>
            <a:ext cx="11525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767239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2166938" y="928688"/>
            <a:ext cx="8001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Plastic/Metal Tray/Crate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Plastic/metal tray/crate washing machines are used in many different areas of industry, which typically include the following:</a:t>
            </a:r>
          </a:p>
          <a:p>
            <a:pPr algn="just" eaLnBrk="1" hangingPunct="1"/>
            <a:endParaRPr lang="en-GB" altLang="en-US" sz="1600">
              <a:cs typeface="Arial" panose="020B0604020202020204" pitchFamily="34" charset="0"/>
            </a:endParaRPr>
          </a:p>
          <a:p>
            <a:pPr algn="just" eaLnBrk="1" hangingPunct="1">
              <a:buFont typeface="Arial" panose="020B0604020202020204" pitchFamily="34" charset="0"/>
              <a:buChar char="•"/>
            </a:pPr>
            <a:r>
              <a:rPr lang="en-GB" altLang="en-US" sz="1600">
                <a:cs typeface="Arial" panose="020B0604020202020204" pitchFamily="34" charset="0"/>
              </a:rPr>
              <a:t>   Food industry</a:t>
            </a:r>
          </a:p>
          <a:p>
            <a:pPr algn="just" eaLnBrk="1" hangingPunct="1">
              <a:buFont typeface="Arial" panose="020B0604020202020204" pitchFamily="34" charset="0"/>
              <a:buChar char="•"/>
            </a:pPr>
            <a:r>
              <a:rPr lang="en-GB" altLang="en-US" sz="1600">
                <a:cs typeface="Arial" panose="020B0604020202020204" pitchFamily="34" charset="0"/>
              </a:rPr>
              <a:t>   Drinks industry</a:t>
            </a:r>
          </a:p>
          <a:p>
            <a:pPr algn="just" eaLnBrk="1" hangingPunct="1">
              <a:buFont typeface="Arial" panose="020B0604020202020204" pitchFamily="34" charset="0"/>
              <a:buChar char="•"/>
            </a:pPr>
            <a:r>
              <a:rPr lang="en-GB" altLang="en-US" sz="1600">
                <a:cs typeface="Arial" panose="020B0604020202020204" pitchFamily="34" charset="0"/>
              </a:rPr>
              <a:t>   Distribution warehouses</a:t>
            </a:r>
          </a:p>
          <a:p>
            <a:pPr algn="just" eaLnBrk="1" hangingPunct="1">
              <a:buFont typeface="Arial" panose="020B0604020202020204" pitchFamily="34" charset="0"/>
              <a:buChar char="•"/>
            </a:pPr>
            <a:r>
              <a:rPr lang="en-GB" altLang="en-US" sz="1600">
                <a:cs typeface="Arial" panose="020B0604020202020204" pitchFamily="34" charset="0"/>
              </a:rPr>
              <a:t>   Agricultural (plants/flowers) industry</a:t>
            </a:r>
          </a:p>
        </p:txBody>
      </p:sp>
      <p:sp>
        <p:nvSpPr>
          <p:cNvPr id="47107"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47109"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4" name="Picture 13" descr="http://www.indwash.co.uk/images/content/products/traywashers/image-column/t2000-tray-and-dolley-washer.jpg"/>
          <p:cNvPicPr/>
          <p:nvPr/>
        </p:nvPicPr>
        <p:blipFill>
          <a:blip r:embed="rId2" cstate="print"/>
          <a:srcRect/>
          <a:stretch>
            <a:fillRect/>
          </a:stretch>
        </p:blipFill>
        <p:spPr bwMode="auto">
          <a:xfrm>
            <a:off x="7596198" y="1857365"/>
            <a:ext cx="2286000" cy="134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http://www.indwash.co.uk/images/content/products/traywashers/image-column/t1500.jpg"/>
          <p:cNvPicPr/>
          <p:nvPr/>
        </p:nvPicPr>
        <p:blipFill>
          <a:blip r:embed="rId3" cstate="print"/>
          <a:srcRect/>
          <a:stretch>
            <a:fillRect/>
          </a:stretch>
        </p:blipFill>
        <p:spPr bwMode="auto">
          <a:xfrm>
            <a:off x="7596198" y="3429001"/>
            <a:ext cx="2286000" cy="134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http://www.indwash.co.uk/images/content/products/binwashers/image-column/ec75-etw-continuous-2.jpg"/>
          <p:cNvPicPr/>
          <p:nvPr/>
        </p:nvPicPr>
        <p:blipFill>
          <a:blip r:embed="rId4" cstate="print"/>
          <a:srcRect/>
          <a:stretch>
            <a:fillRect/>
          </a:stretch>
        </p:blipFill>
        <p:spPr bwMode="auto">
          <a:xfrm>
            <a:off x="7596198" y="5000637"/>
            <a:ext cx="2286000" cy="134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7113" name="TextBox 4"/>
          <p:cNvSpPr txBox="1">
            <a:spLocks noChangeArrowheads="1"/>
          </p:cNvSpPr>
          <p:nvPr/>
        </p:nvSpPr>
        <p:spPr bwMode="auto">
          <a:xfrm>
            <a:off x="2166938" y="3286125"/>
            <a:ext cx="4857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a:cs typeface="Arial" panose="020B0604020202020204" pitchFamily="34" charset="0"/>
              </a:rPr>
              <a:t>The optimum cleaning of plastic/metal trays and crates utilised in food and drink production and distribution processes, relies on the performance of Lanemark tank heating burner systems – in use on machines supplied by many leading manufacturers of industrial plastic/metal trays and crate washers around the world.</a:t>
            </a:r>
            <a:endParaRPr lang="en-GB" altLang="en-US" sz="1000">
              <a:latin typeface="Calibri" panose="020F0502020204030204" pitchFamily="34" charset="0"/>
            </a:endParaRPr>
          </a:p>
        </p:txBody>
      </p:sp>
      <p:pic>
        <p:nvPicPr>
          <p:cNvPr id="18" name="Picture 17" descr=" Spraying system inside the container cleaning machine. Depending on the kind of pollution, different kind of nozzles can be used to clean the container at all sides."/>
          <p:cNvPicPr/>
          <p:nvPr/>
        </p:nvPicPr>
        <p:blipFill>
          <a:blip r:embed="rId5" cstate="print"/>
          <a:srcRect/>
          <a:stretch>
            <a:fillRect/>
          </a:stretch>
        </p:blipFill>
        <p:spPr bwMode="auto">
          <a:xfrm>
            <a:off x="5810249" y="4929199"/>
            <a:ext cx="1419225" cy="1419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 All industrial crate cleaning machines of Numafa Cleaning and Logistics are robust and solid built and are executed in stainless steel. Different kinds of nozzles and their possitions of are very important for reaching the required cleaning result. "/>
          <p:cNvPicPr/>
          <p:nvPr/>
        </p:nvPicPr>
        <p:blipFill>
          <a:blip r:embed="rId6" cstate="print"/>
          <a:srcRect/>
          <a:stretch>
            <a:fillRect/>
          </a:stretch>
        </p:blipFill>
        <p:spPr bwMode="auto">
          <a:xfrm>
            <a:off x="4095737" y="4929199"/>
            <a:ext cx="1419225" cy="1419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04254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2166938" y="928689"/>
            <a:ext cx="8001000" cy="3170237"/>
          </a:xfrm>
          <a:prstGeom prst="rect">
            <a:avLst/>
          </a:prstGeom>
          <a:noFill/>
          <a:ln w="9525">
            <a:noFill/>
            <a:miter lim="800000"/>
            <a:headEnd/>
            <a:tailEnd/>
          </a:ln>
        </p:spPr>
        <p:txBody>
          <a:bodyPr>
            <a:spAutoFit/>
          </a:bodyPr>
          <a:lstStyle/>
          <a:p>
            <a:pPr algn="just">
              <a:defRPr/>
            </a:pPr>
            <a:r>
              <a:rPr lang="en-GB" sz="1600" b="1" u="sng" dirty="0">
                <a:latin typeface="Arial" charset="0"/>
                <a:cs typeface="Arial" charset="0"/>
              </a:rPr>
              <a:t>Cleaning (Industrial Washing Machines) – Plastic/Metal Tray/Crate Washers</a:t>
            </a:r>
          </a:p>
          <a:p>
            <a:pPr algn="just">
              <a:defRPr/>
            </a:pPr>
            <a:endParaRPr lang="en-GB" sz="1000" b="1" u="sng" dirty="0">
              <a:cs typeface="Arial" pitchFamily="34" charset="0"/>
            </a:endParaRPr>
          </a:p>
          <a:p>
            <a:pPr algn="just">
              <a:defRPr/>
            </a:pPr>
            <a:r>
              <a:rPr lang="en-GB" sz="1600" dirty="0">
                <a:cs typeface="Arial" pitchFamily="34" charset="0"/>
              </a:rPr>
              <a:t>The food industry relies heavily on plastic/metal trays/crates for food storage and distribution and these need to be washed after their use.</a:t>
            </a:r>
          </a:p>
          <a:p>
            <a:pPr algn="just">
              <a:defRPr/>
            </a:pPr>
            <a:endParaRPr lang="en-GB" sz="1600" dirty="0">
              <a:cs typeface="Arial" pitchFamily="34" charset="0"/>
            </a:endParaRPr>
          </a:p>
          <a:p>
            <a:pPr algn="just">
              <a:defRPr/>
            </a:pPr>
            <a:endParaRPr lang="en-GB" sz="1000" dirty="0">
              <a:cs typeface="Arial" pitchFamily="34" charset="0"/>
            </a:endParaRPr>
          </a:p>
          <a:p>
            <a:pPr algn="just">
              <a:defRPr/>
            </a:pPr>
            <a:r>
              <a:rPr lang="en-GB" sz="1600" dirty="0">
                <a:cs typeface="Arial" pitchFamily="34" charset="0"/>
              </a:rPr>
              <a:t>Food industries that use industrial washing machines include:</a:t>
            </a:r>
          </a:p>
          <a:p>
            <a:pPr algn="just">
              <a:defRPr/>
            </a:pPr>
            <a:endParaRPr lang="en-GB" sz="1000" dirty="0">
              <a:cs typeface="Arial" pitchFamily="34" charset="0"/>
            </a:endParaRPr>
          </a:p>
          <a:p>
            <a:pPr marL="342900" indent="-342900" algn="just">
              <a:buFont typeface="+mj-lt"/>
              <a:buAutoNum type="arabicPeriod"/>
              <a:defRPr/>
            </a:pPr>
            <a:r>
              <a:rPr lang="en-GB" sz="1600" dirty="0">
                <a:cs typeface="Arial" pitchFamily="34" charset="0"/>
              </a:rPr>
              <a:t>Bakeries</a:t>
            </a:r>
          </a:p>
          <a:p>
            <a:pPr marL="342900" indent="-342900" algn="just">
              <a:buFont typeface="+mj-lt"/>
              <a:buAutoNum type="arabicPeriod"/>
              <a:defRPr/>
            </a:pPr>
            <a:r>
              <a:rPr lang="en-GB" sz="1600" dirty="0">
                <a:cs typeface="Arial" pitchFamily="34" charset="0"/>
              </a:rPr>
              <a:t>Fruit and vegetable producers</a:t>
            </a:r>
          </a:p>
          <a:p>
            <a:pPr marL="342900" indent="-342900" algn="just">
              <a:buFont typeface="+mj-lt"/>
              <a:buAutoNum type="arabicPeriod"/>
              <a:defRPr/>
            </a:pPr>
            <a:r>
              <a:rPr lang="en-GB" sz="1600" dirty="0">
                <a:cs typeface="Arial" pitchFamily="34" charset="0"/>
              </a:rPr>
              <a:t>Fish stations</a:t>
            </a:r>
          </a:p>
          <a:p>
            <a:pPr marL="342900" indent="-342900" algn="just">
              <a:buFont typeface="+mj-lt"/>
              <a:buAutoNum type="arabicPeriod"/>
              <a:defRPr/>
            </a:pPr>
            <a:r>
              <a:rPr lang="en-GB" sz="1600" dirty="0">
                <a:cs typeface="Arial" pitchFamily="34" charset="0"/>
              </a:rPr>
              <a:t>Food distribution warehouses</a:t>
            </a:r>
          </a:p>
          <a:p>
            <a:pPr marL="342900" indent="-342900" algn="just">
              <a:buFont typeface="+mj-lt"/>
              <a:buAutoNum type="arabicPeriod"/>
              <a:defRPr/>
            </a:pPr>
            <a:endParaRPr lang="en-GB" sz="1000" dirty="0">
              <a:cs typeface="Arial" pitchFamily="34" charset="0"/>
            </a:endParaRPr>
          </a:p>
          <a:p>
            <a:pPr marL="1257300" lvl="2" indent="-342900" algn="just">
              <a:defRPr/>
            </a:pPr>
            <a:r>
              <a:rPr lang="en-GB" sz="1600" dirty="0">
                <a:solidFill>
                  <a:schemeClr val="tx2"/>
                </a:solidFill>
                <a:cs typeface="Arial" pitchFamily="34" charset="0"/>
              </a:rPr>
              <a:t>	</a:t>
            </a:r>
            <a:r>
              <a:rPr lang="en-GB" sz="1100" dirty="0">
                <a:solidFill>
                  <a:schemeClr val="tx2"/>
                </a:solidFill>
                <a:cs typeface="Arial" pitchFamily="34" charset="0"/>
              </a:rPr>
              <a:t>(</a:t>
            </a:r>
            <a:r>
              <a:rPr lang="en-GB" sz="1100" dirty="0">
                <a:solidFill>
                  <a:schemeClr val="tx2"/>
                </a:solidFill>
                <a:cs typeface="Arial" pitchFamily="34" charset="0"/>
                <a:hlinkClick r:id="rId2"/>
              </a:rPr>
              <a:t>http://www.youtube.com/watch?v=CEeQh-u_r2M&amp;feature=related</a:t>
            </a:r>
            <a:r>
              <a:rPr lang="en-GB" sz="1100" dirty="0">
                <a:solidFill>
                  <a:schemeClr val="tx2"/>
                </a:solidFill>
                <a:cs typeface="Arial" pitchFamily="34" charset="0"/>
              </a:rPr>
              <a:t>)</a:t>
            </a:r>
            <a:r>
              <a:rPr lang="en-GB" sz="1600" dirty="0">
                <a:cs typeface="Arial" pitchFamily="34" charset="0"/>
              </a:rPr>
              <a:t>		</a:t>
            </a:r>
          </a:p>
        </p:txBody>
      </p:sp>
      <p:sp>
        <p:nvSpPr>
          <p:cNvPr id="48131"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48133"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2" name="Picture 11" descr="http://www.bruel.dk/files/bruel/images/environment.jpg"/>
          <p:cNvPicPr/>
          <p:nvPr/>
        </p:nvPicPr>
        <p:blipFill>
          <a:blip r:embed="rId3" cstate="print"/>
          <a:srcRect/>
          <a:stretch>
            <a:fillRect/>
          </a:stretch>
        </p:blipFill>
        <p:spPr bwMode="auto">
          <a:xfrm>
            <a:off x="8167702" y="1785926"/>
            <a:ext cx="1795458" cy="2095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 The high pressure label remover removes different kinds of labels that are placed on the crates. Because of the use of many kinds of labels (paper, plastics) and glues, different configurations of pressure and nozzles are used to ensure that the labels are properly removed."/>
          <p:cNvPicPr>
            <a:picLocks noChangeAspect="1"/>
          </p:cNvPicPr>
          <p:nvPr/>
        </p:nvPicPr>
        <p:blipFill>
          <a:blip r:embed="rId4" cstate="print"/>
          <a:srcRect/>
          <a:stretch>
            <a:fillRect/>
          </a:stretch>
        </p:blipFill>
        <p:spPr bwMode="auto">
          <a:xfrm>
            <a:off x="8096264" y="4214818"/>
            <a:ext cx="1865422"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brüel flume washing system">
            <a:hlinkClick r:id="rId5"/>
          </p:cNvPr>
          <p:cNvPicPr/>
          <p:nvPr/>
        </p:nvPicPr>
        <p:blipFill>
          <a:blip r:embed="rId6" cstate="print"/>
          <a:srcRect/>
          <a:stretch>
            <a:fillRect/>
          </a:stretch>
        </p:blipFill>
        <p:spPr bwMode="auto">
          <a:xfrm>
            <a:off x="5238744" y="4357694"/>
            <a:ext cx="2286000" cy="1714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brüel flume washing system">
            <a:hlinkClick r:id="rId7"/>
          </p:cNvPr>
          <p:cNvPicPr/>
          <p:nvPr/>
        </p:nvPicPr>
        <p:blipFill>
          <a:blip r:embed="rId8" cstate="print"/>
          <a:srcRect/>
          <a:stretch>
            <a:fillRect/>
          </a:stretch>
        </p:blipFill>
        <p:spPr bwMode="auto">
          <a:xfrm>
            <a:off x="2381224" y="4357694"/>
            <a:ext cx="2428892"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2537721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5"/>
          <p:cNvSpPr txBox="1">
            <a:spLocks noChangeArrowheads="1"/>
          </p:cNvSpPr>
          <p:nvPr/>
        </p:nvSpPr>
        <p:spPr bwMode="auto">
          <a:xfrm>
            <a:off x="3667126" y="357189"/>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tx2"/>
                </a:solidFill>
                <a:cs typeface="Arial" panose="020B0604020202020204" pitchFamily="34" charset="0"/>
              </a:rPr>
              <a:t>Lanemark Tank Heating Burner Systems</a:t>
            </a:r>
          </a:p>
        </p:txBody>
      </p:sp>
      <p:sp>
        <p:nvSpPr>
          <p:cNvPr id="49156"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49157" name="Picture 7" descr="Washing and handling plants for brewery"/>
          <p:cNvPicPr>
            <a:picLocks noChangeAspect="1" noChangeArrowheads="1"/>
          </p:cNvPicPr>
          <p:nvPr/>
        </p:nvPicPr>
        <p:blipFill>
          <a:blip r:embed="rId2">
            <a:extLst>
              <a:ext uri="{28A0092B-C50C-407E-A947-70E740481C1C}">
                <a14:useLocalDpi xmlns:a14="http://schemas.microsoft.com/office/drawing/2010/main" val="0"/>
              </a:ext>
            </a:extLst>
          </a:blip>
          <a:srcRect t="13693" b="14607"/>
          <a:stretch>
            <a:fillRect/>
          </a:stretch>
        </p:blipFill>
        <p:spPr bwMode="auto">
          <a:xfrm>
            <a:off x="3095626" y="1643063"/>
            <a:ext cx="57515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p:cNvSpPr txBox="1">
            <a:spLocks noChangeArrowheads="1"/>
          </p:cNvSpPr>
          <p:nvPr/>
        </p:nvSpPr>
        <p:spPr bwMode="auto">
          <a:xfrm>
            <a:off x="4381500" y="4643438"/>
            <a:ext cx="46434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Calibri" panose="020F0502020204030204" pitchFamily="34" charset="0"/>
              <a:buAutoNum type="arabicPeriod"/>
            </a:pPr>
            <a:r>
              <a:rPr lang="en-GB" altLang="en-US" sz="1400">
                <a:cs typeface="Arial" panose="020B0604020202020204" pitchFamily="34" charset="0"/>
              </a:rPr>
              <a:t>C-turner with waste hopper</a:t>
            </a:r>
          </a:p>
          <a:p>
            <a:pPr algn="just" eaLnBrk="1" hangingPunct="1">
              <a:buFont typeface="Calibri" panose="020F0502020204030204" pitchFamily="34" charset="0"/>
              <a:buAutoNum type="arabicPeriod"/>
            </a:pPr>
            <a:r>
              <a:rPr lang="en-GB" altLang="en-US" sz="1400">
                <a:cs typeface="Arial" panose="020B0604020202020204" pitchFamily="34" charset="0"/>
              </a:rPr>
              <a:t>Dissolving section</a:t>
            </a:r>
          </a:p>
          <a:p>
            <a:pPr algn="just" eaLnBrk="1" hangingPunct="1">
              <a:buFont typeface="Calibri" panose="020F0502020204030204" pitchFamily="34" charset="0"/>
              <a:buAutoNum type="arabicPeriod"/>
            </a:pPr>
            <a:r>
              <a:rPr lang="en-GB" altLang="en-US" sz="1400">
                <a:cs typeface="Arial" panose="020B0604020202020204" pitchFamily="34" charset="0"/>
              </a:rPr>
              <a:t>Heavy duty wash pump</a:t>
            </a:r>
          </a:p>
          <a:p>
            <a:pPr algn="just" eaLnBrk="1" hangingPunct="1">
              <a:buFont typeface="Calibri" panose="020F0502020204030204" pitchFamily="34" charset="0"/>
              <a:buAutoNum type="arabicPeriod"/>
            </a:pPr>
            <a:r>
              <a:rPr lang="en-GB" altLang="en-US" sz="1400">
                <a:cs typeface="Arial" panose="020B0604020202020204" pitchFamily="34" charset="0"/>
              </a:rPr>
              <a:t>Nozzle pipes in high pressure wash section</a:t>
            </a:r>
          </a:p>
          <a:p>
            <a:pPr algn="just" eaLnBrk="1" hangingPunct="1">
              <a:buFont typeface="Calibri" panose="020F0502020204030204" pitchFamily="34" charset="0"/>
              <a:buAutoNum type="arabicPeriod"/>
            </a:pPr>
            <a:r>
              <a:rPr lang="en-GB" altLang="en-US" sz="1400">
                <a:cs typeface="Arial" panose="020B0604020202020204" pitchFamily="34" charset="0"/>
              </a:rPr>
              <a:t>U-shaped wash tunnel</a:t>
            </a:r>
          </a:p>
          <a:p>
            <a:pPr algn="just" eaLnBrk="1" hangingPunct="1">
              <a:buFont typeface="Calibri" panose="020F0502020204030204" pitchFamily="34" charset="0"/>
              <a:buAutoNum type="arabicPeriod"/>
            </a:pPr>
            <a:r>
              <a:rPr lang="en-GB" altLang="en-US" sz="1400">
                <a:cs typeface="Arial" panose="020B0604020202020204" pitchFamily="34" charset="0"/>
              </a:rPr>
              <a:t>After-rinse section</a:t>
            </a:r>
          </a:p>
          <a:p>
            <a:pPr algn="just" eaLnBrk="1" hangingPunct="1">
              <a:buFont typeface="Calibri" panose="020F0502020204030204" pitchFamily="34" charset="0"/>
              <a:buAutoNum type="arabicPeriod"/>
            </a:pPr>
            <a:r>
              <a:rPr lang="en-GB" altLang="en-US" sz="1400">
                <a:cs typeface="Arial" panose="020B0604020202020204" pitchFamily="34" charset="0"/>
              </a:rPr>
              <a:t>Drying section</a:t>
            </a:r>
          </a:p>
          <a:p>
            <a:pPr algn="just" eaLnBrk="1" hangingPunct="1">
              <a:buFont typeface="Calibri" panose="020F0502020204030204" pitchFamily="34" charset="0"/>
              <a:buAutoNum type="arabicPeriod"/>
            </a:pPr>
            <a:r>
              <a:rPr lang="en-GB" altLang="en-US" sz="1400">
                <a:cs typeface="Arial" panose="020B0604020202020204" pitchFamily="34" charset="0"/>
              </a:rPr>
              <a:t>Filter screw with dirt separation</a:t>
            </a:r>
          </a:p>
          <a:p>
            <a:pPr algn="just" eaLnBrk="1" hangingPunct="1">
              <a:buFont typeface="Calibri" panose="020F0502020204030204" pitchFamily="34" charset="0"/>
              <a:buAutoNum type="arabicPeriod"/>
            </a:pPr>
            <a:r>
              <a:rPr lang="en-GB" altLang="en-US" sz="1400">
                <a:cs typeface="Arial" panose="020B0604020202020204" pitchFamily="34" charset="0"/>
              </a:rPr>
              <a:t>External chain conveyor</a:t>
            </a:r>
          </a:p>
        </p:txBody>
      </p:sp>
      <p:sp>
        <p:nvSpPr>
          <p:cNvPr id="49159" name="TextBox 4"/>
          <p:cNvSpPr txBox="1">
            <a:spLocks noChangeArrowheads="1"/>
          </p:cNvSpPr>
          <p:nvPr/>
        </p:nvSpPr>
        <p:spPr bwMode="auto">
          <a:xfrm>
            <a:off x="2166938" y="928689"/>
            <a:ext cx="8001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US" sz="1600" b="1" u="sng">
                <a:cs typeface="Arial" panose="020B0604020202020204" pitchFamily="34" charset="0"/>
              </a:rPr>
              <a:t>Cleaning (Industrial Washing Machines) – Plastic/Metal Tray/Crate Washers</a:t>
            </a:r>
          </a:p>
          <a:p>
            <a:pPr algn="just" eaLnBrk="1" hangingPunct="1"/>
            <a:endParaRPr lang="en-GB" altLang="en-US" sz="1000" b="1" u="sng">
              <a:cs typeface="Arial" panose="020B0604020202020204" pitchFamily="34" charset="0"/>
            </a:endParaRPr>
          </a:p>
          <a:p>
            <a:pPr algn="just" eaLnBrk="1" hangingPunct="1"/>
            <a:r>
              <a:rPr lang="en-GB" altLang="en-US" sz="1600">
                <a:cs typeface="Arial" panose="020B0604020202020204" pitchFamily="34" charset="0"/>
              </a:rPr>
              <a:t>Typical plastic/metal tray/crate washing machine</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7" y="6185647"/>
            <a:ext cx="2541382" cy="536783"/>
          </a:xfrm>
          <a:prstGeom prst="rect">
            <a:avLst/>
          </a:prstGeom>
          <a:noFill/>
          <a:ln>
            <a:noFill/>
          </a:ln>
        </p:spPr>
      </p:pic>
    </p:spTree>
    <p:extLst>
      <p:ext uri="{BB962C8B-B14F-4D97-AF65-F5344CB8AC3E}">
        <p14:creationId xmlns:p14="http://schemas.microsoft.com/office/powerpoint/2010/main" val="919297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TotalTime>
  <Words>1263</Words>
  <Application>Microsoft Office PowerPoint</Application>
  <PresentationFormat>Widescreen</PresentationFormat>
  <Paragraphs>251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cp:revision>
  <dcterms:created xsi:type="dcterms:W3CDTF">2015-10-29T17:29:23Z</dcterms:created>
  <dcterms:modified xsi:type="dcterms:W3CDTF">2015-10-29T17:44:02Z</dcterms:modified>
</cp:coreProperties>
</file>